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C785A4-2DDC-4E70-A82E-293DCC9CC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945B30-F593-4E35-AD6A-9B849DA28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08F5C9-B1E2-4922-ACCE-C9A4B6C05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241AEC-27EE-4B6E-B223-B1EFEC8A3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B00054-A053-4F50-95EE-D17D41DDA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885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FD0490-8EB1-4C17-971B-2169A5D1A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9520D26-12E9-400E-8E60-6D5DB7306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3D4601-85D6-402B-852C-2120EFE52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936304-945A-4011-8F3D-208FC3CC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E5811D-E30A-49FE-90D0-6F4EC0BE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214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3B43173-78FD-4BA5-A6BC-95F3F9011F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5B990C4-7873-4DEC-A3C8-99520A40C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183191-08C1-4844-A7B5-145465AA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21774B-AD0C-4C23-BA9F-6B930C1C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010ED7-F1AD-4127-9FF3-330587EFF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90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5881E7-7A55-44C5-8DE7-E87A6FBB4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68855C-62F8-4742-B483-8D2DC3192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0E86AE-E8DA-407D-B5F3-B62D13C25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FAC430-5CD5-4F3F-AC44-C054D2BA7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ACBC7D-8C11-408D-AF49-0C6CF0F52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14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2A13AD-E89A-4E4A-A8AE-CCF9B30D7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B2025C-2F70-49DB-9279-E0696F597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B30212-20C5-473C-9759-90284CEA0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86723E-8CA2-4B03-87C6-EBFEC991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C9C1D3-39A8-4642-AA34-8471D248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5558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E3F9BD-FEE9-4DE2-9DE5-EA7FC0194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8B3868-7AA2-4C0C-B156-6BFEA43CD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DF30507-EB52-40E9-A4EA-6766C6B2D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2DBE22-305A-4C6A-AA61-2C34A0455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1FE8E0-F1F2-44CB-9A32-213A165D3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36ADF80-DD9F-4A72-A28D-8ECE4ADF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018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7E4A48-3901-48E8-9B0B-5D11F5EB9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2BEA0E8-B6B6-4218-9B01-96CCFC17C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9B54F5-2B4B-4BDB-BBFA-9CE9D2733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EA54724-25C8-4151-B16E-7FD161F854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ABD608C-D211-4994-9A96-246D08CAFF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3581269-6FF8-447B-9433-5DE5D480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80884EC-3E74-44D3-B98F-08FF28023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9644721-FF74-4FA1-885F-EFE810D6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545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0927CA-5ECB-48F2-BFBB-621952184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347A367-11B9-4620-9877-06EEA89B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5D9FA86-8F65-46EF-9604-CBA835D2D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EF1A730-C260-4E18-8720-659CDD6A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75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4277A19-D102-4018-B329-47776BEBE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D9A5512-2AD2-4250-8103-ED23990EA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7D7B94-1686-4706-876F-7855095C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511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F03D82-C167-424B-8DB5-E9F49686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7CBC70-2F9B-4A9E-89C6-FE1AF7246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7434DD5-E712-4CA4-848B-AF5977F02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CCA5C00-7956-41AA-A8DE-5BDBF7BFD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911168-C428-4530-934F-E040CA3ED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0E90F7-B59C-470B-BCBE-9D15FB72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82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046FF3-F279-4EB4-9A55-6F4CD4A9A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0E977FB-0CC4-4376-852A-2C3F97BBB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D9D58EC-E1B1-4E39-9A8D-6D6D40775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AEB49EE-3321-4C0F-83E0-ED99BD38E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80F1382-CEFD-42F5-8124-4A993FCEE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0BBE53A-94E4-44E3-9433-2104E057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81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3026676-F8E4-4F54-923F-DC41B6166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20F90D9-FD20-40E2-875F-C85B8104E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D7F4F5-86CA-407B-AEE5-1477C6E73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DA3CD-8DB9-4D1E-BAE5-BF560D7F857A}" type="datetimeFigureOut">
              <a:rPr lang="zh-CN" altLang="en-US" smtClean="0"/>
              <a:t>2020/9/9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DCCB73-F531-421B-9F71-33C0B8A0A5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27C20E-2033-4CA7-81FA-94E4BD148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4CE81-1465-4889-8810-DD151C6587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141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>
            <a:extLst>
              <a:ext uri="{FF2B5EF4-FFF2-40B4-BE49-F238E27FC236}">
                <a16:creationId xmlns:a16="http://schemas.microsoft.com/office/drawing/2014/main" id="{B60C24C8-7F15-4870-8D7A-34F9747EF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480" y="228600"/>
            <a:ext cx="3200400" cy="6400800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F8B9EFF-9FC9-4D53-8A69-11734043C8BB}"/>
              </a:ext>
            </a:extLst>
          </p:cNvPr>
          <p:cNvSpPr/>
          <p:nvPr/>
        </p:nvSpPr>
        <p:spPr>
          <a:xfrm>
            <a:off x="383861" y="1625310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9C6F510-D618-4C3F-AD82-62FFE40552F8}"/>
              </a:ext>
            </a:extLst>
          </p:cNvPr>
          <p:cNvSpPr txBox="1"/>
          <p:nvPr/>
        </p:nvSpPr>
        <p:spPr>
          <a:xfrm>
            <a:off x="435369" y="210707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售前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E6392A5F-6AD0-48E5-BC17-99A8FA7339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59" y="1650228"/>
            <a:ext cx="653558" cy="435705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A467579F-BCA4-49CC-BC68-5517A237E35C}"/>
              </a:ext>
            </a:extLst>
          </p:cNvPr>
          <p:cNvSpPr/>
          <p:nvPr/>
        </p:nvSpPr>
        <p:spPr>
          <a:xfrm>
            <a:off x="1181568" y="1595617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539F158-CF07-44A6-92B6-C0B8CA012C10}"/>
              </a:ext>
            </a:extLst>
          </p:cNvPr>
          <p:cNvSpPr txBox="1"/>
          <p:nvPr/>
        </p:nvSpPr>
        <p:spPr>
          <a:xfrm>
            <a:off x="1233076" y="20773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样板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DFB18D4A-30AF-48D9-B9B1-DA0688A87E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166" y="1620535"/>
            <a:ext cx="653558" cy="435705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F3406625-770F-45A2-BC34-1A57F4B94D2D}"/>
              </a:ext>
            </a:extLst>
          </p:cNvPr>
          <p:cNvSpPr/>
          <p:nvPr/>
        </p:nvSpPr>
        <p:spPr>
          <a:xfrm>
            <a:off x="1957421" y="1581761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F3A60F0-6822-4CF7-9831-237ACC36E4F2}"/>
              </a:ext>
            </a:extLst>
          </p:cNvPr>
          <p:cNvSpPr txBox="1"/>
          <p:nvPr/>
        </p:nvSpPr>
        <p:spPr>
          <a:xfrm>
            <a:off x="2008929" y="2063522"/>
            <a:ext cx="543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签约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787E0F19-340F-42F9-AF08-D15C9B7C5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019" y="1606679"/>
            <a:ext cx="653558" cy="435705"/>
          </a:xfrm>
          <a:prstGeom prst="rect">
            <a:avLst/>
          </a:prstGeom>
        </p:spPr>
      </p:pic>
      <p:sp>
        <p:nvSpPr>
          <p:cNvPr id="21" name="矩形 20">
            <a:extLst>
              <a:ext uri="{FF2B5EF4-FFF2-40B4-BE49-F238E27FC236}">
                <a16:creationId xmlns:a16="http://schemas.microsoft.com/office/drawing/2014/main" id="{B3C5D48F-587B-4FC6-814A-3A3ACC49D96F}"/>
              </a:ext>
            </a:extLst>
          </p:cNvPr>
          <p:cNvSpPr/>
          <p:nvPr/>
        </p:nvSpPr>
        <p:spPr>
          <a:xfrm>
            <a:off x="2715904" y="1560623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81A18DE3-BE41-44D5-886C-1E5AA067FEB0}"/>
              </a:ext>
            </a:extLst>
          </p:cNvPr>
          <p:cNvSpPr txBox="1"/>
          <p:nvPr/>
        </p:nvSpPr>
        <p:spPr>
          <a:xfrm>
            <a:off x="2767412" y="2042384"/>
            <a:ext cx="543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售后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612E00EB-8AEE-4335-8FC6-0F78769475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502" y="1585541"/>
            <a:ext cx="653558" cy="435705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284CE198-F2BC-4BEA-A371-421AB6E2B4D7}"/>
              </a:ext>
            </a:extLst>
          </p:cNvPr>
          <p:cNvSpPr txBox="1"/>
          <p:nvPr/>
        </p:nvSpPr>
        <p:spPr>
          <a:xfrm>
            <a:off x="360726" y="32230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首页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ECE7486C-4ACD-4AEB-AF96-B616CCDDAD47}"/>
              </a:ext>
            </a:extLst>
          </p:cNvPr>
          <p:cNvSpPr/>
          <p:nvPr/>
        </p:nvSpPr>
        <p:spPr>
          <a:xfrm>
            <a:off x="1201627" y="771036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0E9D0F73-E9AC-4B4B-AB19-5EA51C7D8F3E}"/>
              </a:ext>
            </a:extLst>
          </p:cNvPr>
          <p:cNvSpPr txBox="1"/>
          <p:nvPr/>
        </p:nvSpPr>
        <p:spPr>
          <a:xfrm>
            <a:off x="1107661" y="1252797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信息提醒</a:t>
            </a:r>
          </a:p>
        </p:txBody>
      </p:sp>
      <p:pic>
        <p:nvPicPr>
          <p:cNvPr id="30" name="图片 29">
            <a:extLst>
              <a:ext uri="{FF2B5EF4-FFF2-40B4-BE49-F238E27FC236}">
                <a16:creationId xmlns:a16="http://schemas.microsoft.com/office/drawing/2014/main" id="{FD47CC10-937B-478E-BDA6-E8F885AE3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25" y="795954"/>
            <a:ext cx="653558" cy="435705"/>
          </a:xfrm>
          <a:prstGeom prst="rect">
            <a:avLst/>
          </a:prstGeom>
        </p:spPr>
      </p:pic>
      <p:sp>
        <p:nvSpPr>
          <p:cNvPr id="31" name="矩形 30">
            <a:extLst>
              <a:ext uri="{FF2B5EF4-FFF2-40B4-BE49-F238E27FC236}">
                <a16:creationId xmlns:a16="http://schemas.microsoft.com/office/drawing/2014/main" id="{1BFD05CB-41B4-4E95-97B2-DD318EF58001}"/>
              </a:ext>
            </a:extLst>
          </p:cNvPr>
          <p:cNvSpPr/>
          <p:nvPr/>
        </p:nvSpPr>
        <p:spPr>
          <a:xfrm>
            <a:off x="1988998" y="785300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D6A718DE-E8C9-4AB7-B670-A8BF9F4586A5}"/>
              </a:ext>
            </a:extLst>
          </p:cNvPr>
          <p:cNvSpPr txBox="1"/>
          <p:nvPr/>
        </p:nvSpPr>
        <p:spPr>
          <a:xfrm>
            <a:off x="2040506" y="126706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打卡</a:t>
            </a:r>
          </a:p>
        </p:txBody>
      </p:sp>
      <p:pic>
        <p:nvPicPr>
          <p:cNvPr id="33" name="图片 32">
            <a:extLst>
              <a:ext uri="{FF2B5EF4-FFF2-40B4-BE49-F238E27FC236}">
                <a16:creationId xmlns:a16="http://schemas.microsoft.com/office/drawing/2014/main" id="{F78FB532-AA5A-4D64-A021-A37D31999E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596" y="810218"/>
            <a:ext cx="653558" cy="435705"/>
          </a:xfrm>
          <a:prstGeom prst="rect">
            <a:avLst/>
          </a:prstGeom>
        </p:spPr>
      </p:pic>
      <p:sp>
        <p:nvSpPr>
          <p:cNvPr id="34" name="矩形 33">
            <a:extLst>
              <a:ext uri="{FF2B5EF4-FFF2-40B4-BE49-F238E27FC236}">
                <a16:creationId xmlns:a16="http://schemas.microsoft.com/office/drawing/2014/main" id="{D5F9CD15-C376-48A2-906A-AF3925780D67}"/>
              </a:ext>
            </a:extLst>
          </p:cNvPr>
          <p:cNvSpPr/>
          <p:nvPr/>
        </p:nvSpPr>
        <p:spPr>
          <a:xfrm>
            <a:off x="2744671" y="767660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A986F849-1337-4B20-879F-17E77816B6BD}"/>
              </a:ext>
            </a:extLst>
          </p:cNvPr>
          <p:cNvSpPr txBox="1"/>
          <p:nvPr/>
        </p:nvSpPr>
        <p:spPr>
          <a:xfrm>
            <a:off x="2837985" y="1227879"/>
            <a:ext cx="543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</a:p>
        </p:txBody>
      </p:sp>
      <p:pic>
        <p:nvPicPr>
          <p:cNvPr id="36" name="图片 35">
            <a:extLst>
              <a:ext uri="{FF2B5EF4-FFF2-40B4-BE49-F238E27FC236}">
                <a16:creationId xmlns:a16="http://schemas.microsoft.com/office/drawing/2014/main" id="{486814B4-C1A5-41B8-825A-C6D141325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075" y="771036"/>
            <a:ext cx="653558" cy="435705"/>
          </a:xfrm>
          <a:prstGeom prst="rect">
            <a:avLst/>
          </a:prstGeom>
        </p:spPr>
      </p:pic>
      <p:sp>
        <p:nvSpPr>
          <p:cNvPr id="37" name="矩形 36">
            <a:extLst>
              <a:ext uri="{FF2B5EF4-FFF2-40B4-BE49-F238E27FC236}">
                <a16:creationId xmlns:a16="http://schemas.microsoft.com/office/drawing/2014/main" id="{FE74D4E1-9930-446C-8FA2-BD6CFB7F07B7}"/>
              </a:ext>
            </a:extLst>
          </p:cNvPr>
          <p:cNvSpPr/>
          <p:nvPr/>
        </p:nvSpPr>
        <p:spPr>
          <a:xfrm>
            <a:off x="2732890" y="2513701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0B34C77E-DD5A-424D-BCCE-9577A7D0C0AA}"/>
              </a:ext>
            </a:extLst>
          </p:cNvPr>
          <p:cNvSpPr txBox="1"/>
          <p:nvPr/>
        </p:nvSpPr>
        <p:spPr>
          <a:xfrm>
            <a:off x="1916068" y="3005397"/>
            <a:ext cx="859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产品资料</a:t>
            </a: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50AE804B-EAE5-4609-8088-41070B1F57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485" y="2548554"/>
            <a:ext cx="653558" cy="435705"/>
          </a:xfrm>
          <a:prstGeom prst="rect">
            <a:avLst/>
          </a:prstGeom>
        </p:spPr>
      </p:pic>
      <p:sp>
        <p:nvSpPr>
          <p:cNvPr id="40" name="矩形 39">
            <a:extLst>
              <a:ext uri="{FF2B5EF4-FFF2-40B4-BE49-F238E27FC236}">
                <a16:creationId xmlns:a16="http://schemas.microsoft.com/office/drawing/2014/main" id="{36260539-96A6-4C96-B123-F0D8A32468C4}"/>
              </a:ext>
            </a:extLst>
          </p:cNvPr>
          <p:cNvSpPr/>
          <p:nvPr/>
        </p:nvSpPr>
        <p:spPr>
          <a:xfrm>
            <a:off x="389042" y="2519683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8DA7961-509C-43CD-8640-59738AA162D1}"/>
              </a:ext>
            </a:extLst>
          </p:cNvPr>
          <p:cNvSpPr txBox="1"/>
          <p:nvPr/>
        </p:nvSpPr>
        <p:spPr>
          <a:xfrm>
            <a:off x="332223" y="3001444"/>
            <a:ext cx="859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费用报销</a:t>
            </a:r>
          </a:p>
        </p:txBody>
      </p:sp>
      <p:pic>
        <p:nvPicPr>
          <p:cNvPr id="42" name="图片 41">
            <a:extLst>
              <a:ext uri="{FF2B5EF4-FFF2-40B4-BE49-F238E27FC236}">
                <a16:creationId xmlns:a16="http://schemas.microsoft.com/office/drawing/2014/main" id="{00E7920D-201B-4600-BDCB-AB05020705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40" y="2544601"/>
            <a:ext cx="653558" cy="435705"/>
          </a:xfrm>
          <a:prstGeom prst="rect">
            <a:avLst/>
          </a:prstGeom>
        </p:spPr>
      </p:pic>
      <p:sp>
        <p:nvSpPr>
          <p:cNvPr id="43" name="矩形 42">
            <a:extLst>
              <a:ext uri="{FF2B5EF4-FFF2-40B4-BE49-F238E27FC236}">
                <a16:creationId xmlns:a16="http://schemas.microsoft.com/office/drawing/2014/main" id="{D92C8B1C-AB39-4377-BEC6-08B15BEC26CF}"/>
              </a:ext>
            </a:extLst>
          </p:cNvPr>
          <p:cNvSpPr/>
          <p:nvPr/>
        </p:nvSpPr>
        <p:spPr>
          <a:xfrm>
            <a:off x="1186190" y="2525026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FE545604-3AA0-4509-8F82-9667BB2AD8EF}"/>
              </a:ext>
            </a:extLst>
          </p:cNvPr>
          <p:cNvSpPr txBox="1"/>
          <p:nvPr/>
        </p:nvSpPr>
        <p:spPr>
          <a:xfrm>
            <a:off x="1271511" y="3006787"/>
            <a:ext cx="533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签呈</a:t>
            </a:r>
          </a:p>
        </p:txBody>
      </p:sp>
      <p:pic>
        <p:nvPicPr>
          <p:cNvPr id="45" name="图片 44">
            <a:extLst>
              <a:ext uri="{FF2B5EF4-FFF2-40B4-BE49-F238E27FC236}">
                <a16:creationId xmlns:a16="http://schemas.microsoft.com/office/drawing/2014/main" id="{50FEBB2D-CB92-4154-A97E-7244E09E62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788" y="2549944"/>
            <a:ext cx="653558" cy="435705"/>
          </a:xfrm>
          <a:prstGeom prst="rect">
            <a:avLst/>
          </a:prstGeom>
        </p:spPr>
      </p:pic>
      <p:sp>
        <p:nvSpPr>
          <p:cNvPr id="46" name="矩形 45">
            <a:extLst>
              <a:ext uri="{FF2B5EF4-FFF2-40B4-BE49-F238E27FC236}">
                <a16:creationId xmlns:a16="http://schemas.microsoft.com/office/drawing/2014/main" id="{F1C2C2E2-35AB-46BC-B54F-56ED305ED7EA}"/>
              </a:ext>
            </a:extLst>
          </p:cNvPr>
          <p:cNvSpPr/>
          <p:nvPr/>
        </p:nvSpPr>
        <p:spPr>
          <a:xfrm>
            <a:off x="1952762" y="2528664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A4D88A59-0066-460E-9315-09194E595274}"/>
              </a:ext>
            </a:extLst>
          </p:cNvPr>
          <p:cNvSpPr txBox="1"/>
          <p:nvPr/>
        </p:nvSpPr>
        <p:spPr>
          <a:xfrm>
            <a:off x="2838072" y="3019310"/>
            <a:ext cx="533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8" name="图片 47">
            <a:extLst>
              <a:ext uri="{FF2B5EF4-FFF2-40B4-BE49-F238E27FC236}">
                <a16:creationId xmlns:a16="http://schemas.microsoft.com/office/drawing/2014/main" id="{D7E79C2A-6327-46FD-A464-52A1B6B91F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349" y="2562467"/>
            <a:ext cx="653558" cy="435705"/>
          </a:xfrm>
          <a:prstGeom prst="rect">
            <a:avLst/>
          </a:prstGeom>
        </p:spPr>
      </p:pic>
      <p:pic>
        <p:nvPicPr>
          <p:cNvPr id="49" name="图片 48">
            <a:extLst>
              <a:ext uri="{FF2B5EF4-FFF2-40B4-BE49-F238E27FC236}">
                <a16:creationId xmlns:a16="http://schemas.microsoft.com/office/drawing/2014/main" id="{AA86021E-D3B9-44A6-BD8B-012279ED5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0052" y="228600"/>
            <a:ext cx="3200400" cy="6400800"/>
          </a:xfrm>
          <a:prstGeom prst="rect">
            <a:avLst/>
          </a:prstGeom>
        </p:spPr>
      </p:pic>
      <p:sp>
        <p:nvSpPr>
          <p:cNvPr id="50" name="文本框 49">
            <a:extLst>
              <a:ext uri="{FF2B5EF4-FFF2-40B4-BE49-F238E27FC236}">
                <a16:creationId xmlns:a16="http://schemas.microsoft.com/office/drawing/2014/main" id="{E1A92759-534E-4273-A2D6-1D66004A04A0}"/>
              </a:ext>
            </a:extLst>
          </p:cNvPr>
          <p:cNvSpPr txBox="1"/>
          <p:nvPr/>
        </p:nvSpPr>
        <p:spPr>
          <a:xfrm>
            <a:off x="3973298" y="32230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信息提醒</a:t>
            </a: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4FB365FB-E9B7-4548-9A21-53F800A340AD}"/>
              </a:ext>
            </a:extLst>
          </p:cNvPr>
          <p:cNvSpPr/>
          <p:nvPr/>
        </p:nvSpPr>
        <p:spPr>
          <a:xfrm>
            <a:off x="392099" y="792174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1C3C9231-E215-4D29-AD0F-DC0D83553A6D}"/>
              </a:ext>
            </a:extLst>
          </p:cNvPr>
          <p:cNvSpPr txBox="1"/>
          <p:nvPr/>
        </p:nvSpPr>
        <p:spPr>
          <a:xfrm>
            <a:off x="443607" y="127393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待办</a:t>
            </a:r>
          </a:p>
        </p:txBody>
      </p:sp>
      <p:pic>
        <p:nvPicPr>
          <p:cNvPr id="53" name="图片 52">
            <a:extLst>
              <a:ext uri="{FF2B5EF4-FFF2-40B4-BE49-F238E27FC236}">
                <a16:creationId xmlns:a16="http://schemas.microsoft.com/office/drawing/2014/main" id="{C371D1FD-2264-41F5-A083-286B32F960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97" y="817092"/>
            <a:ext cx="653558" cy="435705"/>
          </a:xfrm>
          <a:prstGeom prst="rect">
            <a:avLst/>
          </a:prstGeom>
        </p:spPr>
      </p:pic>
      <p:sp>
        <p:nvSpPr>
          <p:cNvPr id="54" name="椭圆 53">
            <a:extLst>
              <a:ext uri="{FF2B5EF4-FFF2-40B4-BE49-F238E27FC236}">
                <a16:creationId xmlns:a16="http://schemas.microsoft.com/office/drawing/2014/main" id="{9B0679C5-31A3-486F-9F7F-58359C6257CB}"/>
              </a:ext>
            </a:extLst>
          </p:cNvPr>
          <p:cNvSpPr/>
          <p:nvPr/>
        </p:nvSpPr>
        <p:spPr>
          <a:xfrm>
            <a:off x="1696497" y="713417"/>
            <a:ext cx="180909" cy="199000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700"/>
              <a:t>3</a:t>
            </a:r>
            <a:endParaRPr lang="zh-CN" altLang="en-US" sz="700"/>
          </a:p>
        </p:txBody>
      </p:sp>
      <p:sp>
        <p:nvSpPr>
          <p:cNvPr id="55" name="椭圆 54">
            <a:extLst>
              <a:ext uri="{FF2B5EF4-FFF2-40B4-BE49-F238E27FC236}">
                <a16:creationId xmlns:a16="http://schemas.microsoft.com/office/drawing/2014/main" id="{38005C50-6A1B-438D-9255-EB084288E5C1}"/>
              </a:ext>
            </a:extLst>
          </p:cNvPr>
          <p:cNvSpPr/>
          <p:nvPr/>
        </p:nvSpPr>
        <p:spPr>
          <a:xfrm>
            <a:off x="912255" y="710628"/>
            <a:ext cx="180909" cy="199000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700"/>
              <a:t>3</a:t>
            </a:r>
            <a:endParaRPr lang="zh-CN" altLang="en-US" sz="700"/>
          </a:p>
        </p:txBody>
      </p:sp>
      <p:sp>
        <p:nvSpPr>
          <p:cNvPr id="56" name="文本框 27">
            <a:extLst>
              <a:ext uri="{FF2B5EF4-FFF2-40B4-BE49-F238E27FC236}">
                <a16:creationId xmlns:a16="http://schemas.microsoft.com/office/drawing/2014/main" id="{A3E0EB15-FE02-4FA7-BCF1-22EACB1E86E5}"/>
              </a:ext>
            </a:extLst>
          </p:cNvPr>
          <p:cNvSpPr txBox="1"/>
          <p:nvPr/>
        </p:nvSpPr>
        <p:spPr>
          <a:xfrm>
            <a:off x="4030707" y="1588544"/>
            <a:ext cx="2902800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跟进提醒                                                未读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 sz="1100">
                <a:solidFill>
                  <a:srgbClr val="FF0000"/>
                </a:solidFill>
              </a:rPr>
              <a:t>万象府一期项目今日需跟进           </a:t>
            </a:r>
          </a:p>
        </p:txBody>
      </p:sp>
      <p:sp>
        <p:nvSpPr>
          <p:cNvPr id="57" name="文本框 28">
            <a:extLst>
              <a:ext uri="{FF2B5EF4-FFF2-40B4-BE49-F238E27FC236}">
                <a16:creationId xmlns:a16="http://schemas.microsoft.com/office/drawing/2014/main" id="{D6AEF1E0-9EEA-42E7-8A29-6373BD707C16}"/>
              </a:ext>
            </a:extLst>
          </p:cNvPr>
          <p:cNvSpPr txBox="1"/>
          <p:nvPr/>
        </p:nvSpPr>
        <p:spPr>
          <a:xfrm>
            <a:off x="3986371" y="2009723"/>
            <a:ext cx="2747293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rgbClr val="FF0000"/>
                </a:solidFill>
              </a:rPr>
              <a:t> </a:t>
            </a:r>
            <a:r>
              <a:rPr lang="zh-CN" altLang="en-US" sz="1100">
                <a:solidFill>
                  <a:srgbClr val="FF0000"/>
                </a:solidFill>
              </a:rPr>
              <a:t>系统推送</a:t>
            </a:r>
            <a:r>
              <a:rPr lang="en-US" altLang="zh-CN" sz="1100">
                <a:solidFill>
                  <a:srgbClr val="FF0000"/>
                </a:solidFill>
              </a:rPr>
              <a:t>                 2020-08-01  12:34</a:t>
            </a:r>
            <a:endParaRPr lang="zh-CN" altLang="en-US" sz="1100">
              <a:solidFill>
                <a:srgbClr val="FF0000"/>
              </a:solidFill>
            </a:endParaRPr>
          </a:p>
        </p:txBody>
      </p:sp>
      <p:sp>
        <p:nvSpPr>
          <p:cNvPr id="58" name="文本框 31">
            <a:extLst>
              <a:ext uri="{FF2B5EF4-FFF2-40B4-BE49-F238E27FC236}">
                <a16:creationId xmlns:a16="http://schemas.microsoft.com/office/drawing/2014/main" id="{6724A0D7-1442-40CB-8982-6472D9476A69}"/>
              </a:ext>
            </a:extLst>
          </p:cNvPr>
          <p:cNvSpPr txBox="1"/>
          <p:nvPr/>
        </p:nvSpPr>
        <p:spPr>
          <a:xfrm>
            <a:off x="4038327" y="2419124"/>
            <a:ext cx="2902800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收款提醒                                               未读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 sz="1100">
                <a:solidFill>
                  <a:srgbClr val="FF0000"/>
                </a:solidFill>
              </a:rPr>
              <a:t>万象府一期项目预付款将逾期      </a:t>
            </a:r>
          </a:p>
        </p:txBody>
      </p:sp>
      <p:sp>
        <p:nvSpPr>
          <p:cNvPr id="59" name="文本框 32">
            <a:extLst>
              <a:ext uri="{FF2B5EF4-FFF2-40B4-BE49-F238E27FC236}">
                <a16:creationId xmlns:a16="http://schemas.microsoft.com/office/drawing/2014/main" id="{709F3BF4-3459-4AC7-9DDC-173A9AF13AD5}"/>
              </a:ext>
            </a:extLst>
          </p:cNvPr>
          <p:cNvSpPr txBox="1"/>
          <p:nvPr/>
        </p:nvSpPr>
        <p:spPr>
          <a:xfrm>
            <a:off x="4045946" y="2819521"/>
            <a:ext cx="2747293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rgbClr val="FF0000"/>
                </a:solidFill>
              </a:rPr>
              <a:t> </a:t>
            </a:r>
            <a:r>
              <a:rPr lang="zh-CN" altLang="en-US" sz="1100">
                <a:solidFill>
                  <a:srgbClr val="FF0000"/>
                </a:solidFill>
              </a:rPr>
              <a:t>系统推送</a:t>
            </a:r>
            <a:r>
              <a:rPr lang="en-US" altLang="zh-CN" sz="1100">
                <a:solidFill>
                  <a:srgbClr val="FF0000"/>
                </a:solidFill>
              </a:rPr>
              <a:t>                 2020-08-01  12:34</a:t>
            </a:r>
            <a:endParaRPr lang="zh-CN" altLang="en-US" sz="1100">
              <a:solidFill>
                <a:srgbClr val="FF0000"/>
              </a:solidFill>
            </a:endParaRPr>
          </a:p>
        </p:txBody>
      </p:sp>
      <p:sp>
        <p:nvSpPr>
          <p:cNvPr id="60" name="文本框 34">
            <a:extLst>
              <a:ext uri="{FF2B5EF4-FFF2-40B4-BE49-F238E27FC236}">
                <a16:creationId xmlns:a16="http://schemas.microsoft.com/office/drawing/2014/main" id="{A1114B01-26EE-4206-AE0C-BEDB6168B00F}"/>
              </a:ext>
            </a:extLst>
          </p:cNvPr>
          <p:cNvSpPr txBox="1"/>
          <p:nvPr/>
        </p:nvSpPr>
        <p:spPr>
          <a:xfrm>
            <a:off x="4030707" y="3295424"/>
            <a:ext cx="2902800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t>收款通知                                               已读</a:t>
            </a:r>
            <a:endParaRPr lang="en-US" altLang="zh-CN" sz="11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zh-CN" alt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t>万象府一期项目预付款收到          </a:t>
            </a:r>
          </a:p>
        </p:txBody>
      </p:sp>
      <p:sp>
        <p:nvSpPr>
          <p:cNvPr id="61" name="文本框 35">
            <a:extLst>
              <a:ext uri="{FF2B5EF4-FFF2-40B4-BE49-F238E27FC236}">
                <a16:creationId xmlns:a16="http://schemas.microsoft.com/office/drawing/2014/main" id="{2998ED45-7D3C-48D9-AE0D-A074FDD39263}"/>
              </a:ext>
            </a:extLst>
          </p:cNvPr>
          <p:cNvSpPr txBox="1"/>
          <p:nvPr/>
        </p:nvSpPr>
        <p:spPr>
          <a:xfrm>
            <a:off x="4038326" y="3751932"/>
            <a:ext cx="2747293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zh-CN" alt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t>系统推送</a:t>
            </a:r>
            <a:r>
              <a:rPr lang="en-US" altLang="zh-CN" sz="110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   2020-08-01  12:34</a:t>
            </a:r>
            <a:endParaRPr lang="zh-CN" alt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63" name="直接连接符 62">
            <a:extLst>
              <a:ext uri="{FF2B5EF4-FFF2-40B4-BE49-F238E27FC236}">
                <a16:creationId xmlns:a16="http://schemas.microsoft.com/office/drawing/2014/main" id="{9D3F803F-D4D1-42CF-AC2A-7549BA6CF72D}"/>
              </a:ext>
            </a:extLst>
          </p:cNvPr>
          <p:cNvCxnSpPr/>
          <p:nvPr/>
        </p:nvCxnSpPr>
        <p:spPr>
          <a:xfrm>
            <a:off x="4038326" y="2325762"/>
            <a:ext cx="2902801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id="{69335B37-137E-490F-9B84-FEAB9D6B3F08}"/>
              </a:ext>
            </a:extLst>
          </p:cNvPr>
          <p:cNvCxnSpPr/>
          <p:nvPr/>
        </p:nvCxnSpPr>
        <p:spPr>
          <a:xfrm>
            <a:off x="4030706" y="3137210"/>
            <a:ext cx="2902801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45AF568C-2ACB-4478-B36F-56C5A0F6DCA9}"/>
              </a:ext>
            </a:extLst>
          </p:cNvPr>
          <p:cNvCxnSpPr/>
          <p:nvPr/>
        </p:nvCxnSpPr>
        <p:spPr>
          <a:xfrm>
            <a:off x="3973298" y="4090288"/>
            <a:ext cx="2902801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本框 86">
            <a:extLst>
              <a:ext uri="{FF2B5EF4-FFF2-40B4-BE49-F238E27FC236}">
                <a16:creationId xmlns:a16="http://schemas.microsoft.com/office/drawing/2014/main" id="{93221EAE-6742-4C86-9DE5-10243FBEEEF6}"/>
              </a:ext>
            </a:extLst>
          </p:cNvPr>
          <p:cNvSpPr txBox="1"/>
          <p:nvPr/>
        </p:nvSpPr>
        <p:spPr>
          <a:xfrm>
            <a:off x="4345172" y="4331508"/>
            <a:ext cx="2133600" cy="9387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点击未读变已读，点击已读变未读，未读的放最上面，已读的按时间倒排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只显示自己的信息，即</a:t>
            </a:r>
            <a:r>
              <a:rPr lang="en-US" altLang="zh-CN">
                <a:solidFill>
                  <a:srgbClr val="FF0000"/>
                </a:solidFill>
              </a:rPr>
              <a:t>recv_man=</a:t>
            </a:r>
            <a:r>
              <a:rPr lang="zh-CN" altLang="en-US">
                <a:solidFill>
                  <a:srgbClr val="FF0000"/>
                </a:solidFill>
              </a:rPr>
              <a:t>登录用户</a:t>
            </a:r>
            <a:endParaRPr lang="zh-CN" altLang="en-US" sz="1100">
              <a:solidFill>
                <a:srgbClr val="FF0000"/>
              </a:solidFill>
            </a:endParaRPr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9B9AA8D8-3EDA-43F9-B722-D2906F23D910}"/>
              </a:ext>
            </a:extLst>
          </p:cNvPr>
          <p:cNvSpPr txBox="1"/>
          <p:nvPr/>
        </p:nvSpPr>
        <p:spPr>
          <a:xfrm>
            <a:off x="7606145" y="630080"/>
            <a:ext cx="27120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说明：</a:t>
            </a:r>
            <a:endParaRPr lang="en-US" altLang="zh-CN"/>
          </a:p>
          <a:p>
            <a:r>
              <a:rPr lang="zh-CN" altLang="en-US"/>
              <a:t>信息提醒表：</a:t>
            </a:r>
            <a:r>
              <a:rPr lang="en-US" altLang="zh-CN"/>
              <a:t>user_notice</a:t>
            </a:r>
          </a:p>
          <a:p>
            <a:endParaRPr lang="zh-CN" altLang="en-US"/>
          </a:p>
        </p:txBody>
      </p:sp>
      <p:pic>
        <p:nvPicPr>
          <p:cNvPr id="75" name="图片 74">
            <a:extLst>
              <a:ext uri="{FF2B5EF4-FFF2-40B4-BE49-F238E27FC236}">
                <a16:creationId xmlns:a16="http://schemas.microsoft.com/office/drawing/2014/main" id="{A9936F08-015F-41B5-B4AA-C0369CF8F6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8726" y="1567548"/>
            <a:ext cx="4900085" cy="150889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cxnSp>
        <p:nvCxnSpPr>
          <p:cNvPr id="76" name="直接连接符 75">
            <a:extLst>
              <a:ext uri="{FF2B5EF4-FFF2-40B4-BE49-F238E27FC236}">
                <a16:creationId xmlns:a16="http://schemas.microsoft.com/office/drawing/2014/main" id="{B79A5E97-0704-49D4-B7E7-1E8788BB432E}"/>
              </a:ext>
            </a:extLst>
          </p:cNvPr>
          <p:cNvCxnSpPr/>
          <p:nvPr/>
        </p:nvCxnSpPr>
        <p:spPr>
          <a:xfrm>
            <a:off x="4045946" y="1531110"/>
            <a:ext cx="2902801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本框 27">
            <a:extLst>
              <a:ext uri="{FF2B5EF4-FFF2-40B4-BE49-F238E27FC236}">
                <a16:creationId xmlns:a16="http://schemas.microsoft.com/office/drawing/2014/main" id="{B146B199-D6C8-4779-9F8D-065CFB6A153D}"/>
              </a:ext>
            </a:extLst>
          </p:cNvPr>
          <p:cNvSpPr txBox="1"/>
          <p:nvPr/>
        </p:nvSpPr>
        <p:spPr>
          <a:xfrm>
            <a:off x="4027086" y="732692"/>
            <a:ext cx="2902800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rgbClr val="FF0000"/>
                </a:solidFill>
              </a:rPr>
              <a:t>信息类型</a:t>
            </a:r>
            <a:r>
              <a:rPr lang="zh-CN" altLang="en-US" sz="1100">
                <a:solidFill>
                  <a:srgbClr val="FF0000"/>
                </a:solidFill>
              </a:rPr>
              <a:t>                                          是否阅读信息内容           </a:t>
            </a:r>
          </a:p>
        </p:txBody>
      </p:sp>
      <p:sp>
        <p:nvSpPr>
          <p:cNvPr id="78" name="文本框 28">
            <a:extLst>
              <a:ext uri="{FF2B5EF4-FFF2-40B4-BE49-F238E27FC236}">
                <a16:creationId xmlns:a16="http://schemas.microsoft.com/office/drawing/2014/main" id="{29CE8363-82BB-4857-89AB-8E4A666ED907}"/>
              </a:ext>
            </a:extLst>
          </p:cNvPr>
          <p:cNvSpPr txBox="1"/>
          <p:nvPr/>
        </p:nvSpPr>
        <p:spPr>
          <a:xfrm>
            <a:off x="3982750" y="1153871"/>
            <a:ext cx="2747293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rgbClr val="FF0000"/>
                </a:solidFill>
              </a:rPr>
              <a:t> </a:t>
            </a:r>
            <a:r>
              <a:rPr lang="zh-CN" altLang="en-US">
                <a:solidFill>
                  <a:srgbClr val="FF0000"/>
                </a:solidFill>
              </a:rPr>
              <a:t>创建人</a:t>
            </a:r>
            <a:r>
              <a:rPr lang="en-US" altLang="zh-CN" sz="1100">
                <a:solidFill>
                  <a:srgbClr val="FF0000"/>
                </a:solidFill>
              </a:rPr>
              <a:t>                                  </a:t>
            </a:r>
            <a:r>
              <a:rPr lang="zh-CN" altLang="en-US" sz="1100">
                <a:solidFill>
                  <a:srgbClr val="FF0000"/>
                </a:solidFill>
              </a:rPr>
              <a:t>创建时间</a:t>
            </a: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id="{FCC0B0B1-623B-4D31-BF4E-7C3DA6F57E67}"/>
              </a:ext>
            </a:extLst>
          </p:cNvPr>
          <p:cNvSpPr txBox="1"/>
          <p:nvPr/>
        </p:nvSpPr>
        <p:spPr>
          <a:xfrm>
            <a:off x="1755528" y="247278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001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id="{2DC0D3F3-A20A-4CF4-A456-07EF72D6975B}"/>
              </a:ext>
            </a:extLst>
          </p:cNvPr>
          <p:cNvSpPr txBox="1"/>
          <p:nvPr/>
        </p:nvSpPr>
        <p:spPr>
          <a:xfrm>
            <a:off x="5266746" y="257084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002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cxnSp>
        <p:nvCxnSpPr>
          <p:cNvPr id="83" name="直接箭头连接符 82">
            <a:extLst>
              <a:ext uri="{FF2B5EF4-FFF2-40B4-BE49-F238E27FC236}">
                <a16:creationId xmlns:a16="http://schemas.microsoft.com/office/drawing/2014/main" id="{128BBB57-85B0-42C2-8993-1BC3E92B9368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1907880" y="1391297"/>
            <a:ext cx="1864020" cy="113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本框 86">
            <a:extLst>
              <a:ext uri="{FF2B5EF4-FFF2-40B4-BE49-F238E27FC236}">
                <a16:creationId xmlns:a16="http://schemas.microsoft.com/office/drawing/2014/main" id="{75712146-4249-432B-B494-9E09954D4EB7}"/>
              </a:ext>
            </a:extLst>
          </p:cNvPr>
          <p:cNvSpPr txBox="1"/>
          <p:nvPr/>
        </p:nvSpPr>
        <p:spPr>
          <a:xfrm>
            <a:off x="561134" y="3702601"/>
            <a:ext cx="2581298" cy="1077218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" b="1">
                <a:solidFill>
                  <a:schemeClr val="bg1"/>
                </a:solidFill>
              </a:rPr>
              <a:t>待办：同目前的</a:t>
            </a:r>
            <a:r>
              <a:rPr lang="en-US" altLang="zh-CN" sz="1600" b="1">
                <a:solidFill>
                  <a:schemeClr val="bg1"/>
                </a:solidFill>
              </a:rPr>
              <a:t>OA</a:t>
            </a:r>
            <a:r>
              <a:rPr lang="zh-CN" altLang="en-US" sz="1600" b="1">
                <a:solidFill>
                  <a:schemeClr val="bg1"/>
                </a:solidFill>
              </a:rPr>
              <a:t>待办</a:t>
            </a:r>
            <a:endParaRPr lang="en-US" altLang="zh-CN" sz="1600" b="1">
              <a:solidFill>
                <a:schemeClr val="bg1"/>
              </a:solidFill>
            </a:endParaRPr>
          </a:p>
          <a:p>
            <a:r>
              <a:rPr lang="zh-CN" altLang="en-US" sz="1600" b="1">
                <a:solidFill>
                  <a:schemeClr val="bg1"/>
                </a:solidFill>
              </a:rPr>
              <a:t>信息提醒：界面</a:t>
            </a:r>
            <a:r>
              <a:rPr lang="en-US" altLang="zh-CN" sz="1600" b="1">
                <a:solidFill>
                  <a:schemeClr val="bg1"/>
                </a:solidFill>
              </a:rPr>
              <a:t>002</a:t>
            </a:r>
          </a:p>
          <a:p>
            <a:r>
              <a:rPr lang="zh-CN" altLang="en-US" sz="1600" b="1">
                <a:solidFill>
                  <a:schemeClr val="bg1"/>
                </a:solidFill>
              </a:rPr>
              <a:t>售前：界面</a:t>
            </a:r>
            <a:r>
              <a:rPr lang="en-US" altLang="zh-CN" sz="1600" b="1">
                <a:solidFill>
                  <a:schemeClr val="bg1"/>
                </a:solidFill>
              </a:rPr>
              <a:t>003-</a:t>
            </a:r>
            <a:r>
              <a:rPr lang="zh-CN" altLang="en-US" sz="1600" b="1">
                <a:solidFill>
                  <a:schemeClr val="bg1"/>
                </a:solidFill>
              </a:rPr>
              <a:t>界面</a:t>
            </a:r>
            <a:r>
              <a:rPr lang="en-US" altLang="zh-CN" sz="1600" b="1">
                <a:solidFill>
                  <a:schemeClr val="bg1"/>
                </a:solidFill>
              </a:rPr>
              <a:t>012</a:t>
            </a:r>
          </a:p>
          <a:p>
            <a:r>
              <a:rPr lang="zh-CN" altLang="en-US" sz="1600" b="1">
                <a:solidFill>
                  <a:schemeClr val="bg1"/>
                </a:solidFill>
              </a:rPr>
              <a:t>其他待定</a:t>
            </a:r>
          </a:p>
        </p:txBody>
      </p:sp>
    </p:spTree>
    <p:extLst>
      <p:ext uri="{BB962C8B-B14F-4D97-AF65-F5344CB8AC3E}">
        <p14:creationId xmlns:p14="http://schemas.microsoft.com/office/powerpoint/2010/main" val="3599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图片 66">
            <a:extLst>
              <a:ext uri="{FF2B5EF4-FFF2-40B4-BE49-F238E27FC236}">
                <a16:creationId xmlns:a16="http://schemas.microsoft.com/office/drawing/2014/main" id="{7FA9431A-A208-4921-8D47-3C11AEFB9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75" y="88922"/>
            <a:ext cx="3200400" cy="6400800"/>
          </a:xfrm>
          <a:prstGeom prst="rect">
            <a:avLst/>
          </a:prstGeom>
        </p:spPr>
      </p:pic>
      <p:sp>
        <p:nvSpPr>
          <p:cNvPr id="68" name="文本框 67">
            <a:extLst>
              <a:ext uri="{FF2B5EF4-FFF2-40B4-BE49-F238E27FC236}">
                <a16:creationId xmlns:a16="http://schemas.microsoft.com/office/drawing/2014/main" id="{8E0141CF-73C7-4893-8CA0-3BCD5F4007A4}"/>
              </a:ext>
            </a:extLst>
          </p:cNvPr>
          <p:cNvSpPr txBox="1"/>
          <p:nvPr/>
        </p:nvSpPr>
        <p:spPr>
          <a:xfrm>
            <a:off x="185347" y="218754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售前</a:t>
            </a:r>
          </a:p>
        </p:txBody>
      </p:sp>
      <p:pic>
        <p:nvPicPr>
          <p:cNvPr id="70" name="图片 69">
            <a:extLst>
              <a:ext uri="{FF2B5EF4-FFF2-40B4-BE49-F238E27FC236}">
                <a16:creationId xmlns:a16="http://schemas.microsoft.com/office/drawing/2014/main" id="{4C4C06B1-B381-417D-8E63-5AEF4821B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61" y="620594"/>
            <a:ext cx="1885246" cy="1931896"/>
          </a:xfrm>
          <a:prstGeom prst="rect">
            <a:avLst/>
          </a:prstGeom>
        </p:spPr>
      </p:pic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A3E78FAD-881B-43D2-8D89-52CF3D818333}"/>
              </a:ext>
            </a:extLst>
          </p:cNvPr>
          <p:cNvCxnSpPr>
            <a:cxnSpLocks/>
          </p:cNvCxnSpPr>
          <p:nvPr/>
        </p:nvCxnSpPr>
        <p:spPr>
          <a:xfrm>
            <a:off x="300608" y="2718221"/>
            <a:ext cx="296987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>
            <a:extLst>
              <a:ext uri="{FF2B5EF4-FFF2-40B4-BE49-F238E27FC236}">
                <a16:creationId xmlns:a16="http://schemas.microsoft.com/office/drawing/2014/main" id="{0A658138-4A72-4067-BA80-BB5A02B99A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9227" y="669794"/>
            <a:ext cx="2168425" cy="1884382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163B1BFF-28B9-4A5B-B227-B60C38C4E3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041" y="2870186"/>
            <a:ext cx="2969878" cy="419136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61094578-AA6B-4565-AF67-36B10B8DB8D2}"/>
              </a:ext>
            </a:extLst>
          </p:cNvPr>
          <p:cNvSpPr/>
          <p:nvPr/>
        </p:nvSpPr>
        <p:spPr>
          <a:xfrm>
            <a:off x="275638" y="3439391"/>
            <a:ext cx="850767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项目头像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46C2F8E-3A7C-4FCC-9462-BD2B223BF11C}"/>
              </a:ext>
            </a:extLst>
          </p:cNvPr>
          <p:cNvSpPr txBox="1"/>
          <p:nvPr/>
        </p:nvSpPr>
        <p:spPr>
          <a:xfrm>
            <a:off x="1159107" y="3400844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/>
              <a:t>项目名称</a:t>
            </a: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D3D4B239-4D0F-4747-9A03-16C51C9D8368}"/>
              </a:ext>
            </a:extLst>
          </p:cNvPr>
          <p:cNvSpPr txBox="1"/>
          <p:nvPr/>
        </p:nvSpPr>
        <p:spPr>
          <a:xfrm>
            <a:off x="1159107" y="372300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/>
              <a:t>区域</a:t>
            </a: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E655411F-A713-46F2-8A93-A3268DD0072F}"/>
              </a:ext>
            </a:extLst>
          </p:cNvPr>
          <p:cNvSpPr txBox="1"/>
          <p:nvPr/>
        </p:nvSpPr>
        <p:spPr>
          <a:xfrm>
            <a:off x="1159107" y="4059307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/>
              <a:t>地产商</a:t>
            </a:r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2981D291-D1BD-4F8A-925C-E33B93ACA15A}"/>
              </a:ext>
            </a:extLst>
          </p:cNvPr>
          <p:cNvSpPr txBox="1"/>
          <p:nvPr/>
        </p:nvSpPr>
        <p:spPr>
          <a:xfrm>
            <a:off x="2768824" y="40276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/>
              <a:t>进度</a:t>
            </a: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698D11AA-0DE1-4D8D-8514-E65A26030CBA}"/>
              </a:ext>
            </a:extLst>
          </p:cNvPr>
          <p:cNvCxnSpPr/>
          <p:nvPr/>
        </p:nvCxnSpPr>
        <p:spPr>
          <a:xfrm>
            <a:off x="135582" y="4416136"/>
            <a:ext cx="317810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文本框 73">
            <a:extLst>
              <a:ext uri="{FF2B5EF4-FFF2-40B4-BE49-F238E27FC236}">
                <a16:creationId xmlns:a16="http://schemas.microsoft.com/office/drawing/2014/main" id="{BDEA5D76-94CA-429C-A553-3D02687B86E4}"/>
              </a:ext>
            </a:extLst>
          </p:cNvPr>
          <p:cNvSpPr txBox="1"/>
          <p:nvPr/>
        </p:nvSpPr>
        <p:spPr>
          <a:xfrm>
            <a:off x="2098405" y="373007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/>
              <a:t>省份</a:t>
            </a:r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66470F09-4F68-4931-B3CC-208A340B81A8}"/>
              </a:ext>
            </a:extLst>
          </p:cNvPr>
          <p:cNvSpPr txBox="1"/>
          <p:nvPr/>
        </p:nvSpPr>
        <p:spPr>
          <a:xfrm>
            <a:off x="2778043" y="373007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/>
              <a:t>城市</a:t>
            </a:r>
          </a:p>
        </p:txBody>
      </p:sp>
      <p:pic>
        <p:nvPicPr>
          <p:cNvPr id="77" name="图片 76">
            <a:extLst>
              <a:ext uri="{FF2B5EF4-FFF2-40B4-BE49-F238E27FC236}">
                <a16:creationId xmlns:a16="http://schemas.microsoft.com/office/drawing/2014/main" id="{A107DC8E-08A7-49BB-A5E7-3752930202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5638" y="4580182"/>
            <a:ext cx="845893" cy="746825"/>
          </a:xfrm>
          <a:prstGeom prst="rect">
            <a:avLst/>
          </a:prstGeom>
        </p:spPr>
      </p:pic>
      <p:sp>
        <p:nvSpPr>
          <p:cNvPr id="78" name="文本框 77">
            <a:extLst>
              <a:ext uri="{FF2B5EF4-FFF2-40B4-BE49-F238E27FC236}">
                <a16:creationId xmlns:a16="http://schemas.microsoft.com/office/drawing/2014/main" id="{BE7DE0ED-DA34-46E5-98F8-CA3937031C44}"/>
              </a:ext>
            </a:extLst>
          </p:cNvPr>
          <p:cNvSpPr txBox="1"/>
          <p:nvPr/>
        </p:nvSpPr>
        <p:spPr>
          <a:xfrm>
            <a:off x="1158390" y="4579270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/>
              <a:t>华南碧桂园三期项目</a:t>
            </a:r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28FB6663-DE19-4CBD-B294-FF402EE6460D}"/>
              </a:ext>
            </a:extLst>
          </p:cNvPr>
          <p:cNvSpPr txBox="1"/>
          <p:nvPr/>
        </p:nvSpPr>
        <p:spPr>
          <a:xfrm>
            <a:off x="2754637" y="521674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/>
              <a:t>跟进</a:t>
            </a: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id="{E4861FB4-9BA1-4FA6-8A06-A624993FFDE7}"/>
              </a:ext>
            </a:extLst>
          </p:cNvPr>
          <p:cNvSpPr txBox="1"/>
          <p:nvPr/>
        </p:nvSpPr>
        <p:spPr>
          <a:xfrm>
            <a:off x="1158390" y="4915117"/>
            <a:ext cx="2095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/>
              <a:t>华南区         广东           广州</a:t>
            </a: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id="{D955F8DD-95FD-4E1E-B39D-D8D79DAAD8EA}"/>
              </a:ext>
            </a:extLst>
          </p:cNvPr>
          <p:cNvSpPr txBox="1"/>
          <p:nvPr/>
        </p:nvSpPr>
        <p:spPr>
          <a:xfrm>
            <a:off x="1154474" y="521674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/>
              <a:t>碧桂园</a:t>
            </a:r>
          </a:p>
        </p:txBody>
      </p:sp>
      <p:cxnSp>
        <p:nvCxnSpPr>
          <p:cNvPr id="82" name="直接连接符 81">
            <a:extLst>
              <a:ext uri="{FF2B5EF4-FFF2-40B4-BE49-F238E27FC236}">
                <a16:creationId xmlns:a16="http://schemas.microsoft.com/office/drawing/2014/main" id="{36FA7728-A688-447C-B506-0303FEC4AED0}"/>
              </a:ext>
            </a:extLst>
          </p:cNvPr>
          <p:cNvCxnSpPr/>
          <p:nvPr/>
        </p:nvCxnSpPr>
        <p:spPr>
          <a:xfrm>
            <a:off x="165322" y="5500674"/>
            <a:ext cx="317810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文本框 84">
            <a:extLst>
              <a:ext uri="{FF2B5EF4-FFF2-40B4-BE49-F238E27FC236}">
                <a16:creationId xmlns:a16="http://schemas.microsoft.com/office/drawing/2014/main" id="{A8522D23-5C13-44FA-B048-EC868CE5706A}"/>
              </a:ext>
            </a:extLst>
          </p:cNvPr>
          <p:cNvSpPr txBox="1"/>
          <p:nvPr/>
        </p:nvSpPr>
        <p:spPr>
          <a:xfrm>
            <a:off x="3717341" y="3151563"/>
            <a:ext cx="2828932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点击项目头像，显示该项目的详细资料，</a:t>
            </a:r>
            <a:endParaRPr lang="en-US" altLang="zh-CN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见编号</a:t>
            </a:r>
            <a:r>
              <a:rPr lang="en-US" altLang="zh-CN">
                <a:solidFill>
                  <a:srgbClr val="FF0000"/>
                </a:solidFill>
              </a:rPr>
              <a:t>004</a:t>
            </a:r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87" name="直接箭头连接符 86">
            <a:extLst>
              <a:ext uri="{FF2B5EF4-FFF2-40B4-BE49-F238E27FC236}">
                <a16:creationId xmlns:a16="http://schemas.microsoft.com/office/drawing/2014/main" id="{DAE00854-ED25-4094-92F1-14180BE78E9C}"/>
              </a:ext>
            </a:extLst>
          </p:cNvPr>
          <p:cNvCxnSpPr/>
          <p:nvPr/>
        </p:nvCxnSpPr>
        <p:spPr>
          <a:xfrm flipV="1">
            <a:off x="878898" y="3400844"/>
            <a:ext cx="2683950" cy="303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文本框 87">
            <a:extLst>
              <a:ext uri="{FF2B5EF4-FFF2-40B4-BE49-F238E27FC236}">
                <a16:creationId xmlns:a16="http://schemas.microsoft.com/office/drawing/2014/main" id="{5924CCCA-C676-475F-9979-CABD12C8B26A}"/>
              </a:ext>
            </a:extLst>
          </p:cNvPr>
          <p:cNvSpPr txBox="1"/>
          <p:nvPr/>
        </p:nvSpPr>
        <p:spPr>
          <a:xfrm>
            <a:off x="3717341" y="4132049"/>
            <a:ext cx="2723184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点击项目头像之外的区域， 显示项目跟进信息，见编号</a:t>
            </a:r>
            <a:r>
              <a:rPr lang="en-US" altLang="zh-CN">
                <a:solidFill>
                  <a:srgbClr val="FF0000"/>
                </a:solidFill>
              </a:rPr>
              <a:t>005</a:t>
            </a:r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89" name="直接箭头连接符 88">
            <a:extLst>
              <a:ext uri="{FF2B5EF4-FFF2-40B4-BE49-F238E27FC236}">
                <a16:creationId xmlns:a16="http://schemas.microsoft.com/office/drawing/2014/main" id="{4B979811-8773-4F9C-B71F-52BBCCC673AA}"/>
              </a:ext>
            </a:extLst>
          </p:cNvPr>
          <p:cNvCxnSpPr>
            <a:cxnSpLocks/>
          </p:cNvCxnSpPr>
          <p:nvPr/>
        </p:nvCxnSpPr>
        <p:spPr>
          <a:xfrm>
            <a:off x="2667728" y="3754293"/>
            <a:ext cx="1049613" cy="480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文本框 94">
            <a:extLst>
              <a:ext uri="{FF2B5EF4-FFF2-40B4-BE49-F238E27FC236}">
                <a16:creationId xmlns:a16="http://schemas.microsoft.com/office/drawing/2014/main" id="{D7BA7E06-ED22-4CBD-8132-F8A9C78A8104}"/>
              </a:ext>
            </a:extLst>
          </p:cNvPr>
          <p:cNvSpPr txBox="1"/>
          <p:nvPr/>
        </p:nvSpPr>
        <p:spPr>
          <a:xfrm>
            <a:off x="1705208" y="121614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003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pic>
        <p:nvPicPr>
          <p:cNvPr id="97" name="图片 96">
            <a:extLst>
              <a:ext uri="{FF2B5EF4-FFF2-40B4-BE49-F238E27FC236}">
                <a16:creationId xmlns:a16="http://schemas.microsoft.com/office/drawing/2014/main" id="{B282AA77-9891-4F56-A32F-41FE0B4510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55236" y="1826305"/>
            <a:ext cx="4336156" cy="4336156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B2F5A3E-EC84-4037-BE9A-42A8BF873FDB}"/>
              </a:ext>
            </a:extLst>
          </p:cNvPr>
          <p:cNvSpPr txBox="1"/>
          <p:nvPr/>
        </p:nvSpPr>
        <p:spPr>
          <a:xfrm>
            <a:off x="4465016" y="218754"/>
            <a:ext cx="3487798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此区域为图表区域，每屏一个图，向右滑动显示下个图，暂时显示两个图（后面可加）：售前项目区域分布、项目签约率</a:t>
            </a:r>
          </a:p>
        </p:txBody>
      </p:sp>
      <p:cxnSp>
        <p:nvCxnSpPr>
          <p:cNvPr id="98" name="直接箭头连接符 97">
            <a:extLst>
              <a:ext uri="{FF2B5EF4-FFF2-40B4-BE49-F238E27FC236}">
                <a16:creationId xmlns:a16="http://schemas.microsoft.com/office/drawing/2014/main" id="{09B52BFE-803E-448A-BDF3-8522A7D53E02}"/>
              </a:ext>
            </a:extLst>
          </p:cNvPr>
          <p:cNvCxnSpPr>
            <a:cxnSpLocks/>
          </p:cNvCxnSpPr>
          <p:nvPr/>
        </p:nvCxnSpPr>
        <p:spPr>
          <a:xfrm flipV="1">
            <a:off x="2709227" y="599653"/>
            <a:ext cx="1755789" cy="193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文本框 99">
            <a:extLst>
              <a:ext uri="{FF2B5EF4-FFF2-40B4-BE49-F238E27FC236}">
                <a16:creationId xmlns:a16="http://schemas.microsoft.com/office/drawing/2014/main" id="{72160059-0D7E-4A73-BC07-C3864D5AFE98}"/>
              </a:ext>
            </a:extLst>
          </p:cNvPr>
          <p:cNvSpPr txBox="1"/>
          <p:nvPr/>
        </p:nvSpPr>
        <p:spPr>
          <a:xfrm>
            <a:off x="8377690" y="218754"/>
            <a:ext cx="30315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说明：</a:t>
            </a:r>
            <a:endParaRPr lang="en-US" altLang="zh-CN"/>
          </a:p>
          <a:p>
            <a:r>
              <a:rPr lang="zh-CN" altLang="en-US"/>
              <a:t>项目信息表：</a:t>
            </a:r>
            <a:r>
              <a:rPr lang="en-US" altLang="zh-CN"/>
              <a:t>user_proj</a:t>
            </a:r>
          </a:p>
          <a:p>
            <a:r>
              <a:rPr lang="zh-CN" altLang="en-US"/>
              <a:t>所有与项目的关联都是通过项目的</a:t>
            </a:r>
            <a:r>
              <a:rPr lang="en-US" altLang="zh-CN"/>
              <a:t>keyid</a:t>
            </a:r>
            <a:r>
              <a:rPr lang="zh-CN" altLang="en-US"/>
              <a:t>关联，因为项目编号用户可能会修改</a:t>
            </a:r>
          </a:p>
        </p:txBody>
      </p:sp>
    </p:spTree>
    <p:extLst>
      <p:ext uri="{BB962C8B-B14F-4D97-AF65-F5344CB8AC3E}">
        <p14:creationId xmlns:p14="http://schemas.microsoft.com/office/powerpoint/2010/main" val="3613000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图片 66">
            <a:extLst>
              <a:ext uri="{FF2B5EF4-FFF2-40B4-BE49-F238E27FC236}">
                <a16:creationId xmlns:a16="http://schemas.microsoft.com/office/drawing/2014/main" id="{7FA9431A-A208-4921-8D47-3C11AEFB9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75" y="88922"/>
            <a:ext cx="3200400" cy="6400800"/>
          </a:xfrm>
          <a:prstGeom prst="rect">
            <a:avLst/>
          </a:prstGeom>
        </p:spPr>
      </p:pic>
      <p:sp>
        <p:nvSpPr>
          <p:cNvPr id="68" name="文本框 67">
            <a:extLst>
              <a:ext uri="{FF2B5EF4-FFF2-40B4-BE49-F238E27FC236}">
                <a16:creationId xmlns:a16="http://schemas.microsoft.com/office/drawing/2014/main" id="{8E0141CF-73C7-4893-8CA0-3BCD5F4007A4}"/>
              </a:ext>
            </a:extLst>
          </p:cNvPr>
          <p:cNvSpPr txBox="1"/>
          <p:nvPr/>
        </p:nvSpPr>
        <p:spPr>
          <a:xfrm>
            <a:off x="185347" y="21875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项目详情</a:t>
            </a: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D7BA7E06-ED22-4CBD-8132-F8A9C78A8104}"/>
              </a:ext>
            </a:extLst>
          </p:cNvPr>
          <p:cNvSpPr txBox="1"/>
          <p:nvPr/>
        </p:nvSpPr>
        <p:spPr>
          <a:xfrm>
            <a:off x="1705208" y="121614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004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pic>
        <p:nvPicPr>
          <p:cNvPr id="31" name="图片 30">
            <a:extLst>
              <a:ext uri="{FF2B5EF4-FFF2-40B4-BE49-F238E27FC236}">
                <a16:creationId xmlns:a16="http://schemas.microsoft.com/office/drawing/2014/main" id="{01EB1A0F-1273-434F-902C-B00B84A875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9014" y="460168"/>
            <a:ext cx="7155363" cy="6267149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95B8D201-7CA9-4F0C-A44A-FEAFBE4783ED}"/>
              </a:ext>
            </a:extLst>
          </p:cNvPr>
          <p:cNvCxnSpPr>
            <a:cxnSpLocks/>
          </p:cNvCxnSpPr>
          <p:nvPr/>
        </p:nvCxnSpPr>
        <p:spPr>
          <a:xfrm flipH="1">
            <a:off x="2483427" y="1839191"/>
            <a:ext cx="1323158" cy="366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E7009738-8B63-4C4C-AF62-F684B3102748}"/>
              </a:ext>
            </a:extLst>
          </p:cNvPr>
          <p:cNvSpPr txBox="1"/>
          <p:nvPr/>
        </p:nvSpPr>
        <p:spPr>
          <a:xfrm>
            <a:off x="413032" y="2205990"/>
            <a:ext cx="282893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一个字段一行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174836F0-DB22-469F-A533-AF6BC7C6B12B}"/>
              </a:ext>
            </a:extLst>
          </p:cNvPr>
          <p:cNvSpPr txBox="1"/>
          <p:nvPr/>
        </p:nvSpPr>
        <p:spPr>
          <a:xfrm>
            <a:off x="349194" y="2916566"/>
            <a:ext cx="27120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说明：</a:t>
            </a:r>
            <a:endParaRPr lang="en-US" altLang="zh-CN"/>
          </a:p>
          <a:p>
            <a:r>
              <a:rPr lang="zh-CN" altLang="en-US"/>
              <a:t>项目信息表：</a:t>
            </a:r>
            <a:r>
              <a:rPr lang="en-US" altLang="zh-CN"/>
              <a:t>user_proj</a:t>
            </a:r>
          </a:p>
          <a:p>
            <a:r>
              <a:rPr lang="zh-CN" altLang="en-US"/>
              <a:t>只是查询，不允许新增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0ACF3F4-D3B0-462F-AC3A-DDF2DA3E3A28}"/>
              </a:ext>
            </a:extLst>
          </p:cNvPr>
          <p:cNvSpPr txBox="1"/>
          <p:nvPr/>
        </p:nvSpPr>
        <p:spPr>
          <a:xfrm>
            <a:off x="154175" y="669722"/>
            <a:ext cx="143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项目</a:t>
            </a:r>
            <a:r>
              <a:rPr lang="en-US" altLang="zh-CN"/>
              <a:t>ID:keyid</a:t>
            </a:r>
            <a:endParaRPr lang="zh-CN" altLang="en-US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D7C0C952-4413-45E0-8ED4-A7C38F40AD80}"/>
              </a:ext>
            </a:extLst>
          </p:cNvPr>
          <p:cNvSpPr txBox="1"/>
          <p:nvPr/>
        </p:nvSpPr>
        <p:spPr>
          <a:xfrm>
            <a:off x="185347" y="963747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项目编号</a:t>
            </a:r>
            <a:r>
              <a:rPr lang="en-US" altLang="zh-CN"/>
              <a:t>:proj_code</a:t>
            </a:r>
            <a:endParaRPr lang="zh-CN" altLang="en-US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AC72CCFF-263E-457B-B260-3BB387FD07E1}"/>
              </a:ext>
            </a:extLst>
          </p:cNvPr>
          <p:cNvSpPr txBox="1"/>
          <p:nvPr/>
        </p:nvSpPr>
        <p:spPr>
          <a:xfrm>
            <a:off x="173268" y="129084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。。。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E772B55A-D91F-4A76-8554-3A3632FFC27E}"/>
              </a:ext>
            </a:extLst>
          </p:cNvPr>
          <p:cNvSpPr txBox="1"/>
          <p:nvPr/>
        </p:nvSpPr>
        <p:spPr>
          <a:xfrm>
            <a:off x="3771080" y="121614"/>
            <a:ext cx="143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项目</a:t>
            </a:r>
            <a:r>
              <a:rPr lang="en-US" altLang="zh-CN"/>
              <a:t>ID:keyid</a:t>
            </a:r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9EBAE64-E49F-4ED9-945C-A803B9F11E26}"/>
              </a:ext>
            </a:extLst>
          </p:cNvPr>
          <p:cNvSpPr txBox="1"/>
          <p:nvPr/>
        </p:nvSpPr>
        <p:spPr>
          <a:xfrm>
            <a:off x="6795655" y="121614"/>
            <a:ext cx="3935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所有与项目的关联都是通过</a:t>
            </a:r>
            <a:r>
              <a:rPr lang="en-US" altLang="zh-CN"/>
              <a:t>keyid</a:t>
            </a:r>
            <a:r>
              <a:rPr lang="zh-CN" altLang="en-US"/>
              <a:t>关联</a:t>
            </a:r>
          </a:p>
        </p:txBody>
      </p:sp>
    </p:spTree>
    <p:extLst>
      <p:ext uri="{BB962C8B-B14F-4D97-AF65-F5344CB8AC3E}">
        <p14:creationId xmlns:p14="http://schemas.microsoft.com/office/powerpoint/2010/main" val="2268616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图片 66">
            <a:extLst>
              <a:ext uri="{FF2B5EF4-FFF2-40B4-BE49-F238E27FC236}">
                <a16:creationId xmlns:a16="http://schemas.microsoft.com/office/drawing/2014/main" id="{7FA9431A-A208-4921-8D47-3C11AEFB9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75" y="88922"/>
            <a:ext cx="3200400" cy="6400800"/>
          </a:xfrm>
          <a:prstGeom prst="rect">
            <a:avLst/>
          </a:prstGeom>
        </p:spPr>
      </p:pic>
      <p:sp>
        <p:nvSpPr>
          <p:cNvPr id="68" name="文本框 67">
            <a:extLst>
              <a:ext uri="{FF2B5EF4-FFF2-40B4-BE49-F238E27FC236}">
                <a16:creationId xmlns:a16="http://schemas.microsoft.com/office/drawing/2014/main" id="{8E0141CF-73C7-4893-8CA0-3BCD5F4007A4}"/>
              </a:ext>
            </a:extLst>
          </p:cNvPr>
          <p:cNvSpPr txBox="1"/>
          <p:nvPr/>
        </p:nvSpPr>
        <p:spPr>
          <a:xfrm>
            <a:off x="185347" y="166799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售前项目事务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8DE666D-92D7-4931-8816-AC8037F5F93E}"/>
              </a:ext>
            </a:extLst>
          </p:cNvPr>
          <p:cNvSpPr txBox="1"/>
          <p:nvPr/>
        </p:nvSpPr>
        <p:spPr>
          <a:xfrm>
            <a:off x="1705208" y="121614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005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C2AE4CB4-EF3A-4174-926B-6C85E48054FF}"/>
              </a:ext>
            </a:extLst>
          </p:cNvPr>
          <p:cNvCxnSpPr/>
          <p:nvPr/>
        </p:nvCxnSpPr>
        <p:spPr>
          <a:xfrm>
            <a:off x="282269" y="1518073"/>
            <a:ext cx="2866644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文本框 37">
            <a:extLst>
              <a:ext uri="{FF2B5EF4-FFF2-40B4-BE49-F238E27FC236}">
                <a16:creationId xmlns:a16="http://schemas.microsoft.com/office/drawing/2014/main" id="{5140F6BD-844F-4547-B8BE-7AAB12B43598}"/>
              </a:ext>
            </a:extLst>
          </p:cNvPr>
          <p:cNvSpPr txBox="1"/>
          <p:nvPr/>
        </p:nvSpPr>
        <p:spPr>
          <a:xfrm>
            <a:off x="373232" y="2510800"/>
            <a:ext cx="2816352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跟进主题                                       跟进方式      </a:t>
            </a:r>
          </a:p>
        </p:txBody>
      </p:sp>
      <p:sp>
        <p:nvSpPr>
          <p:cNvPr id="30" name="文本框 38">
            <a:extLst>
              <a:ext uri="{FF2B5EF4-FFF2-40B4-BE49-F238E27FC236}">
                <a16:creationId xmlns:a16="http://schemas.microsoft.com/office/drawing/2014/main" id="{BC14A790-4953-48B8-91C2-5190F06F1C72}"/>
              </a:ext>
            </a:extLst>
          </p:cNvPr>
          <p:cNvSpPr txBox="1"/>
          <p:nvPr/>
        </p:nvSpPr>
        <p:spPr>
          <a:xfrm>
            <a:off x="447016" y="2863398"/>
            <a:ext cx="2932024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rgbClr val="FF0000"/>
                </a:solidFill>
              </a:rPr>
              <a:t> </a:t>
            </a:r>
            <a:r>
              <a:rPr lang="zh-CN" altLang="en-US" sz="1100">
                <a:solidFill>
                  <a:srgbClr val="FF0000"/>
                </a:solidFill>
              </a:rPr>
              <a:t>跟进人</a:t>
            </a:r>
            <a:r>
              <a:rPr lang="en-US" altLang="zh-CN" sz="1100">
                <a:solidFill>
                  <a:srgbClr val="FF0000"/>
                </a:solidFill>
              </a:rPr>
              <a:t>                                       </a:t>
            </a:r>
            <a:r>
              <a:rPr lang="zh-CN" altLang="en-US" sz="1100">
                <a:solidFill>
                  <a:srgbClr val="FF0000"/>
                </a:solidFill>
              </a:rPr>
              <a:t>跟进时间</a:t>
            </a:r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92F86BE9-1572-4135-8D31-AA0FA0576B85}"/>
              </a:ext>
            </a:extLst>
          </p:cNvPr>
          <p:cNvCxnSpPr/>
          <p:nvPr/>
        </p:nvCxnSpPr>
        <p:spPr>
          <a:xfrm>
            <a:off x="355706" y="4138015"/>
            <a:ext cx="2866644" cy="762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文本框 40">
            <a:extLst>
              <a:ext uri="{FF2B5EF4-FFF2-40B4-BE49-F238E27FC236}">
                <a16:creationId xmlns:a16="http://schemas.microsoft.com/office/drawing/2014/main" id="{752D4288-D904-459A-8EE1-C1375631739B}"/>
              </a:ext>
            </a:extLst>
          </p:cNvPr>
          <p:cNvSpPr txBox="1"/>
          <p:nvPr/>
        </p:nvSpPr>
        <p:spPr>
          <a:xfrm>
            <a:off x="388472" y="3345535"/>
            <a:ext cx="2816352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关于项目进度的情况                         电话      </a:t>
            </a:r>
          </a:p>
        </p:txBody>
      </p:sp>
      <p:sp>
        <p:nvSpPr>
          <p:cNvPr id="33" name="文本框 41">
            <a:extLst>
              <a:ext uri="{FF2B5EF4-FFF2-40B4-BE49-F238E27FC236}">
                <a16:creationId xmlns:a16="http://schemas.microsoft.com/office/drawing/2014/main" id="{DC65C3D7-418A-4838-81DF-359D115AF49F}"/>
              </a:ext>
            </a:extLst>
          </p:cNvPr>
          <p:cNvSpPr txBox="1"/>
          <p:nvPr/>
        </p:nvSpPr>
        <p:spPr>
          <a:xfrm>
            <a:off x="387710" y="3696055"/>
            <a:ext cx="2665476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张三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2020-08-01  12:34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5323895D-1412-4FE0-9B03-5FD2282DFD5A}"/>
              </a:ext>
            </a:extLst>
          </p:cNvPr>
          <p:cNvSpPr/>
          <p:nvPr/>
        </p:nvSpPr>
        <p:spPr>
          <a:xfrm>
            <a:off x="2757084" y="5213719"/>
            <a:ext cx="469232" cy="4920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b="1"/>
              <a:t>+</a:t>
            </a:r>
            <a:endParaRPr lang="zh-CN" altLang="en-US" sz="2800" b="1"/>
          </a:p>
        </p:txBody>
      </p:sp>
      <p:sp>
        <p:nvSpPr>
          <p:cNvPr id="35" name="文本框 177">
            <a:extLst>
              <a:ext uri="{FF2B5EF4-FFF2-40B4-BE49-F238E27FC236}">
                <a16:creationId xmlns:a16="http://schemas.microsoft.com/office/drawing/2014/main" id="{FEE01794-C795-4EDD-90F3-0114F4279D60}"/>
              </a:ext>
            </a:extLst>
          </p:cNvPr>
          <p:cNvSpPr txBox="1"/>
          <p:nvPr/>
        </p:nvSpPr>
        <p:spPr>
          <a:xfrm>
            <a:off x="316299" y="1130407"/>
            <a:ext cx="659244" cy="28341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跟进</a:t>
            </a:r>
          </a:p>
        </p:txBody>
      </p:sp>
      <p:sp>
        <p:nvSpPr>
          <p:cNvPr id="36" name="文本框 178">
            <a:extLst>
              <a:ext uri="{FF2B5EF4-FFF2-40B4-BE49-F238E27FC236}">
                <a16:creationId xmlns:a16="http://schemas.microsoft.com/office/drawing/2014/main" id="{3EF80238-AA50-493D-8B6C-854BF635BCB0}"/>
              </a:ext>
            </a:extLst>
          </p:cNvPr>
          <p:cNvSpPr txBox="1"/>
          <p:nvPr/>
        </p:nvSpPr>
        <p:spPr>
          <a:xfrm>
            <a:off x="1043336" y="1130407"/>
            <a:ext cx="599313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方案</a:t>
            </a:r>
          </a:p>
        </p:txBody>
      </p:sp>
      <p:sp>
        <p:nvSpPr>
          <p:cNvPr id="37" name="文本框 179">
            <a:extLst>
              <a:ext uri="{FF2B5EF4-FFF2-40B4-BE49-F238E27FC236}">
                <a16:creationId xmlns:a16="http://schemas.microsoft.com/office/drawing/2014/main" id="{9C7D2BB6-F533-4B5B-8A23-4C48C403FA3A}"/>
              </a:ext>
            </a:extLst>
          </p:cNvPr>
          <p:cNvSpPr txBox="1"/>
          <p:nvPr/>
        </p:nvSpPr>
        <p:spPr>
          <a:xfrm>
            <a:off x="1842626" y="1130407"/>
            <a:ext cx="599313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打样</a:t>
            </a:r>
          </a:p>
        </p:txBody>
      </p:sp>
      <p:sp>
        <p:nvSpPr>
          <p:cNvPr id="38" name="文本框 180">
            <a:extLst>
              <a:ext uri="{FF2B5EF4-FFF2-40B4-BE49-F238E27FC236}">
                <a16:creationId xmlns:a16="http://schemas.microsoft.com/office/drawing/2014/main" id="{DCA03B87-9358-43E8-9ED4-7C69E259899F}"/>
              </a:ext>
            </a:extLst>
          </p:cNvPr>
          <p:cNvSpPr txBox="1"/>
          <p:nvPr/>
        </p:nvSpPr>
        <p:spPr>
          <a:xfrm>
            <a:off x="2548397" y="1140798"/>
            <a:ext cx="659244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投标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A5D7BE1E-11D8-456E-AD53-8184292576AC}"/>
              </a:ext>
            </a:extLst>
          </p:cNvPr>
          <p:cNvSpPr/>
          <p:nvPr/>
        </p:nvSpPr>
        <p:spPr>
          <a:xfrm>
            <a:off x="289333" y="665979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142632E2-108E-49F0-84B9-AF69F193B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37" y="669355"/>
            <a:ext cx="653558" cy="435705"/>
          </a:xfrm>
          <a:prstGeom prst="rect">
            <a:avLst/>
          </a:prstGeom>
        </p:spPr>
      </p:pic>
      <p:sp>
        <p:nvSpPr>
          <p:cNvPr id="42" name="矩形 41">
            <a:extLst>
              <a:ext uri="{FF2B5EF4-FFF2-40B4-BE49-F238E27FC236}">
                <a16:creationId xmlns:a16="http://schemas.microsoft.com/office/drawing/2014/main" id="{A3518437-C571-43B4-9538-C73A7555F1E3}"/>
              </a:ext>
            </a:extLst>
          </p:cNvPr>
          <p:cNvSpPr/>
          <p:nvPr/>
        </p:nvSpPr>
        <p:spPr>
          <a:xfrm>
            <a:off x="1023629" y="652123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3" name="图片 42">
            <a:extLst>
              <a:ext uri="{FF2B5EF4-FFF2-40B4-BE49-F238E27FC236}">
                <a16:creationId xmlns:a16="http://schemas.microsoft.com/office/drawing/2014/main" id="{4FA2694F-6EB7-44FF-80EA-7E07692AA7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33" y="655499"/>
            <a:ext cx="653558" cy="435705"/>
          </a:xfrm>
          <a:prstGeom prst="rect">
            <a:avLst/>
          </a:prstGeom>
        </p:spPr>
      </p:pic>
      <p:sp>
        <p:nvSpPr>
          <p:cNvPr id="44" name="矩形 43">
            <a:extLst>
              <a:ext uri="{FF2B5EF4-FFF2-40B4-BE49-F238E27FC236}">
                <a16:creationId xmlns:a16="http://schemas.microsoft.com/office/drawing/2014/main" id="{EBA5DFBA-1D8D-451C-9BBD-7C27234AF254}"/>
              </a:ext>
            </a:extLst>
          </p:cNvPr>
          <p:cNvSpPr/>
          <p:nvPr/>
        </p:nvSpPr>
        <p:spPr>
          <a:xfrm>
            <a:off x="1789098" y="638267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5" name="图片 44">
            <a:extLst>
              <a:ext uri="{FF2B5EF4-FFF2-40B4-BE49-F238E27FC236}">
                <a16:creationId xmlns:a16="http://schemas.microsoft.com/office/drawing/2014/main" id="{135FB0F0-BA9B-4FFE-BD8F-BF9FE76F1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502" y="641643"/>
            <a:ext cx="653558" cy="435705"/>
          </a:xfrm>
          <a:prstGeom prst="rect">
            <a:avLst/>
          </a:prstGeom>
        </p:spPr>
      </p:pic>
      <p:sp>
        <p:nvSpPr>
          <p:cNvPr id="46" name="矩形 45">
            <a:extLst>
              <a:ext uri="{FF2B5EF4-FFF2-40B4-BE49-F238E27FC236}">
                <a16:creationId xmlns:a16="http://schemas.microsoft.com/office/drawing/2014/main" id="{D055D27A-99DF-48B1-A7B6-ADAE919AC75A}"/>
              </a:ext>
            </a:extLst>
          </p:cNvPr>
          <p:cNvSpPr/>
          <p:nvPr/>
        </p:nvSpPr>
        <p:spPr>
          <a:xfrm>
            <a:off x="2544171" y="645193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7" name="图片 46">
            <a:extLst>
              <a:ext uri="{FF2B5EF4-FFF2-40B4-BE49-F238E27FC236}">
                <a16:creationId xmlns:a16="http://schemas.microsoft.com/office/drawing/2014/main" id="{A7B73033-CF80-4A06-BFAC-A5D3308A2D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575" y="648569"/>
            <a:ext cx="653558" cy="43570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B0E92C3-F358-43B5-A194-72AD53AED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516" y="2002057"/>
            <a:ext cx="2971800" cy="419100"/>
          </a:xfrm>
          <a:prstGeom prst="rect">
            <a:avLst/>
          </a:prstGeom>
        </p:spPr>
      </p:pic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8AB2DA61-2DB7-4B03-BFC1-5A959E49907B}"/>
              </a:ext>
            </a:extLst>
          </p:cNvPr>
          <p:cNvCxnSpPr/>
          <p:nvPr/>
        </p:nvCxnSpPr>
        <p:spPr>
          <a:xfrm>
            <a:off x="373307" y="3221275"/>
            <a:ext cx="2606040" cy="762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3" name="图片 52">
            <a:extLst>
              <a:ext uri="{FF2B5EF4-FFF2-40B4-BE49-F238E27FC236}">
                <a16:creationId xmlns:a16="http://schemas.microsoft.com/office/drawing/2014/main" id="{C34FD052-69DC-4EE8-AAEE-F603CD6D4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306" y="121614"/>
            <a:ext cx="3200400" cy="64008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5F1D4B01-7E31-447C-9041-1EC7E5D75045}"/>
              </a:ext>
            </a:extLst>
          </p:cNvPr>
          <p:cNvSpPr txBox="1"/>
          <p:nvPr/>
        </p:nvSpPr>
        <p:spPr>
          <a:xfrm>
            <a:off x="4182478" y="19949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项目跟进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DADAA39F-C8C0-4649-B991-631CC0C03136}"/>
              </a:ext>
            </a:extLst>
          </p:cNvPr>
          <p:cNvSpPr txBox="1"/>
          <p:nvPr/>
        </p:nvSpPr>
        <p:spPr>
          <a:xfrm>
            <a:off x="5702339" y="154306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006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5A0E0A40-3CB9-4F27-A184-E589BE93703A}"/>
              </a:ext>
            </a:extLst>
          </p:cNvPr>
          <p:cNvCxnSpPr/>
          <p:nvPr/>
        </p:nvCxnSpPr>
        <p:spPr>
          <a:xfrm flipV="1">
            <a:off x="3207576" y="4893638"/>
            <a:ext cx="919265" cy="568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68">
            <a:extLst>
              <a:ext uri="{FF2B5EF4-FFF2-40B4-BE49-F238E27FC236}">
                <a16:creationId xmlns:a16="http://schemas.microsoft.com/office/drawing/2014/main" id="{7396F423-17D6-499A-9965-0670CB330DFA}"/>
              </a:ext>
            </a:extLst>
          </p:cNvPr>
          <p:cNvSpPr txBox="1"/>
          <p:nvPr/>
        </p:nvSpPr>
        <p:spPr>
          <a:xfrm>
            <a:off x="3243407" y="2578916"/>
            <a:ext cx="1293289" cy="47448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只允许自己修改，其他人只读</a:t>
            </a:r>
          </a:p>
        </p:txBody>
      </p: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3E458408-DFBC-42A6-A16C-DD0217366235}"/>
              </a:ext>
            </a:extLst>
          </p:cNvPr>
          <p:cNvCxnSpPr>
            <a:cxnSpLocks/>
          </p:cNvCxnSpPr>
          <p:nvPr/>
        </p:nvCxnSpPr>
        <p:spPr>
          <a:xfrm>
            <a:off x="3331625" y="3053405"/>
            <a:ext cx="8196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50">
            <a:extLst>
              <a:ext uri="{FF2B5EF4-FFF2-40B4-BE49-F238E27FC236}">
                <a16:creationId xmlns:a16="http://schemas.microsoft.com/office/drawing/2014/main" id="{DDF708C0-ED9F-4401-8C56-6BD70A5CD7D1}"/>
              </a:ext>
            </a:extLst>
          </p:cNvPr>
          <p:cNvSpPr txBox="1"/>
          <p:nvPr/>
        </p:nvSpPr>
        <p:spPr>
          <a:xfrm>
            <a:off x="4484835" y="1215736"/>
            <a:ext cx="86868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跟进方式：</a:t>
            </a:r>
          </a:p>
        </p:txBody>
      </p:sp>
      <p:sp>
        <p:nvSpPr>
          <p:cNvPr id="63" name="文本框 51">
            <a:extLst>
              <a:ext uri="{FF2B5EF4-FFF2-40B4-BE49-F238E27FC236}">
                <a16:creationId xmlns:a16="http://schemas.microsoft.com/office/drawing/2014/main" id="{2358B152-F4BE-40FF-A8A8-BE3FC72FFED5}"/>
              </a:ext>
            </a:extLst>
          </p:cNvPr>
          <p:cNvSpPr txBox="1"/>
          <p:nvPr/>
        </p:nvSpPr>
        <p:spPr>
          <a:xfrm>
            <a:off x="4484835" y="1573876"/>
            <a:ext cx="83058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跟进主题：</a:t>
            </a:r>
          </a:p>
        </p:txBody>
      </p:sp>
      <p:sp>
        <p:nvSpPr>
          <p:cNvPr id="64" name="文本框 52">
            <a:extLst>
              <a:ext uri="{FF2B5EF4-FFF2-40B4-BE49-F238E27FC236}">
                <a16:creationId xmlns:a16="http://schemas.microsoft.com/office/drawing/2014/main" id="{353C28DA-DCC7-4DCE-A040-3DFCE6ABF0A7}"/>
              </a:ext>
            </a:extLst>
          </p:cNvPr>
          <p:cNvSpPr txBox="1"/>
          <p:nvPr/>
        </p:nvSpPr>
        <p:spPr>
          <a:xfrm>
            <a:off x="5262075" y="1215736"/>
            <a:ext cx="1760220" cy="28341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下拉选择</a:t>
            </a:r>
          </a:p>
        </p:txBody>
      </p:sp>
      <p:sp>
        <p:nvSpPr>
          <p:cNvPr id="65" name="文本框 53">
            <a:extLst>
              <a:ext uri="{FF2B5EF4-FFF2-40B4-BE49-F238E27FC236}">
                <a16:creationId xmlns:a16="http://schemas.microsoft.com/office/drawing/2014/main" id="{699C9ED3-9AFC-4C9D-99E8-70789C881D28}"/>
              </a:ext>
            </a:extLst>
          </p:cNvPr>
          <p:cNvSpPr txBox="1"/>
          <p:nvPr/>
        </p:nvSpPr>
        <p:spPr>
          <a:xfrm>
            <a:off x="5254455" y="1589116"/>
            <a:ext cx="176022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" name="文本框 55">
            <a:extLst>
              <a:ext uri="{FF2B5EF4-FFF2-40B4-BE49-F238E27FC236}">
                <a16:creationId xmlns:a16="http://schemas.microsoft.com/office/drawing/2014/main" id="{DBB78199-1C53-4D61-85DC-A35E184216FE}"/>
              </a:ext>
            </a:extLst>
          </p:cNvPr>
          <p:cNvSpPr txBox="1"/>
          <p:nvPr/>
        </p:nvSpPr>
        <p:spPr>
          <a:xfrm>
            <a:off x="4484835" y="1924396"/>
            <a:ext cx="83058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联系人：</a:t>
            </a:r>
          </a:p>
        </p:txBody>
      </p:sp>
      <p:sp>
        <p:nvSpPr>
          <p:cNvPr id="69" name="文本框 56">
            <a:extLst>
              <a:ext uri="{FF2B5EF4-FFF2-40B4-BE49-F238E27FC236}">
                <a16:creationId xmlns:a16="http://schemas.microsoft.com/office/drawing/2014/main" id="{3664F30F-8E48-440F-BAA2-95E38E5A5C42}"/>
              </a:ext>
            </a:extLst>
          </p:cNvPr>
          <p:cNvSpPr txBox="1"/>
          <p:nvPr/>
        </p:nvSpPr>
        <p:spPr>
          <a:xfrm>
            <a:off x="5254455" y="1939636"/>
            <a:ext cx="176022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6" name="文本框 57">
            <a:extLst>
              <a:ext uri="{FF2B5EF4-FFF2-40B4-BE49-F238E27FC236}">
                <a16:creationId xmlns:a16="http://schemas.microsoft.com/office/drawing/2014/main" id="{B0185793-0F67-42BE-8FEF-4D9F69E00662}"/>
              </a:ext>
            </a:extLst>
          </p:cNvPr>
          <p:cNvSpPr txBox="1"/>
          <p:nvPr/>
        </p:nvSpPr>
        <p:spPr>
          <a:xfrm>
            <a:off x="4477215" y="2267296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联系人电话：</a:t>
            </a:r>
          </a:p>
        </p:txBody>
      </p:sp>
      <p:sp>
        <p:nvSpPr>
          <p:cNvPr id="83" name="文本框 58">
            <a:extLst>
              <a:ext uri="{FF2B5EF4-FFF2-40B4-BE49-F238E27FC236}">
                <a16:creationId xmlns:a16="http://schemas.microsoft.com/office/drawing/2014/main" id="{0BE30F3C-866F-4C5B-A52B-672DC4F83216}"/>
              </a:ext>
            </a:extLst>
          </p:cNvPr>
          <p:cNvSpPr txBox="1"/>
          <p:nvPr/>
        </p:nvSpPr>
        <p:spPr>
          <a:xfrm>
            <a:off x="5391615" y="2282536"/>
            <a:ext cx="161544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5" name="文本框 59">
            <a:extLst>
              <a:ext uri="{FF2B5EF4-FFF2-40B4-BE49-F238E27FC236}">
                <a16:creationId xmlns:a16="http://schemas.microsoft.com/office/drawing/2014/main" id="{BC68395E-4AF8-4701-A748-857FE18D1385}"/>
              </a:ext>
            </a:extLst>
          </p:cNvPr>
          <p:cNvSpPr txBox="1"/>
          <p:nvPr/>
        </p:nvSpPr>
        <p:spPr>
          <a:xfrm>
            <a:off x="4461975" y="2533996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跟进结果：</a:t>
            </a:r>
          </a:p>
        </p:txBody>
      </p:sp>
      <p:sp>
        <p:nvSpPr>
          <p:cNvPr id="86" name="文本框 60">
            <a:extLst>
              <a:ext uri="{FF2B5EF4-FFF2-40B4-BE49-F238E27FC236}">
                <a16:creationId xmlns:a16="http://schemas.microsoft.com/office/drawing/2014/main" id="{A5E5B8AF-9C74-42FB-80A9-DE3EAAC6788E}"/>
              </a:ext>
            </a:extLst>
          </p:cNvPr>
          <p:cNvSpPr txBox="1"/>
          <p:nvPr/>
        </p:nvSpPr>
        <p:spPr>
          <a:xfrm>
            <a:off x="4561035" y="2815936"/>
            <a:ext cx="2415540" cy="117348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7" name="文本框 61">
            <a:extLst>
              <a:ext uri="{FF2B5EF4-FFF2-40B4-BE49-F238E27FC236}">
                <a16:creationId xmlns:a16="http://schemas.microsoft.com/office/drawing/2014/main" id="{6B78DB8A-B9A2-49F7-B1EF-50E03D2024FC}"/>
              </a:ext>
            </a:extLst>
          </p:cNvPr>
          <p:cNvSpPr txBox="1"/>
          <p:nvPr/>
        </p:nvSpPr>
        <p:spPr>
          <a:xfrm>
            <a:off x="4431495" y="4050376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下次跟进时间：</a:t>
            </a:r>
          </a:p>
        </p:txBody>
      </p:sp>
      <p:sp>
        <p:nvSpPr>
          <p:cNvPr id="88" name="文本框 62">
            <a:extLst>
              <a:ext uri="{FF2B5EF4-FFF2-40B4-BE49-F238E27FC236}">
                <a16:creationId xmlns:a16="http://schemas.microsoft.com/office/drawing/2014/main" id="{F54F3938-F59D-4B49-9540-F1ADFA8CCD1E}"/>
              </a:ext>
            </a:extLst>
          </p:cNvPr>
          <p:cNvSpPr txBox="1"/>
          <p:nvPr/>
        </p:nvSpPr>
        <p:spPr>
          <a:xfrm>
            <a:off x="5513535" y="4065616"/>
            <a:ext cx="144780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9" name="文本框 63">
            <a:extLst>
              <a:ext uri="{FF2B5EF4-FFF2-40B4-BE49-F238E27FC236}">
                <a16:creationId xmlns:a16="http://schemas.microsoft.com/office/drawing/2014/main" id="{B4188AB2-8ABB-43C6-92F6-C728281AB852}"/>
              </a:ext>
            </a:extLst>
          </p:cNvPr>
          <p:cNvSpPr txBox="1"/>
          <p:nvPr/>
        </p:nvSpPr>
        <p:spPr>
          <a:xfrm>
            <a:off x="5056335" y="4423756"/>
            <a:ext cx="1889760" cy="4419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0" name="文本框 64">
            <a:extLst>
              <a:ext uri="{FF2B5EF4-FFF2-40B4-BE49-F238E27FC236}">
                <a16:creationId xmlns:a16="http://schemas.microsoft.com/office/drawing/2014/main" id="{79D7223C-D0BF-493D-B6FA-7B5BBCCB00E5}"/>
              </a:ext>
            </a:extLst>
          </p:cNvPr>
          <p:cNvSpPr txBox="1"/>
          <p:nvPr/>
        </p:nvSpPr>
        <p:spPr>
          <a:xfrm>
            <a:off x="4492455" y="4416136"/>
            <a:ext cx="52578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附件：</a:t>
            </a:r>
          </a:p>
        </p:txBody>
      </p:sp>
      <p:sp>
        <p:nvSpPr>
          <p:cNvPr id="91" name="文本框 65">
            <a:extLst>
              <a:ext uri="{FF2B5EF4-FFF2-40B4-BE49-F238E27FC236}">
                <a16:creationId xmlns:a16="http://schemas.microsoft.com/office/drawing/2014/main" id="{CD6C0EC9-06A3-440B-86F0-DCEA4320F927}"/>
              </a:ext>
            </a:extLst>
          </p:cNvPr>
          <p:cNvSpPr txBox="1"/>
          <p:nvPr/>
        </p:nvSpPr>
        <p:spPr>
          <a:xfrm>
            <a:off x="4461975" y="5425050"/>
            <a:ext cx="1367250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提交</a:t>
            </a:r>
          </a:p>
        </p:txBody>
      </p:sp>
      <p:sp>
        <p:nvSpPr>
          <p:cNvPr id="92" name="文本框 66">
            <a:extLst>
              <a:ext uri="{FF2B5EF4-FFF2-40B4-BE49-F238E27FC236}">
                <a16:creationId xmlns:a16="http://schemas.microsoft.com/office/drawing/2014/main" id="{D06142CF-5B7B-49DA-A342-8DB91A3FBEF5}"/>
              </a:ext>
            </a:extLst>
          </p:cNvPr>
          <p:cNvSpPr txBox="1"/>
          <p:nvPr/>
        </p:nvSpPr>
        <p:spPr>
          <a:xfrm>
            <a:off x="4305765" y="4964776"/>
            <a:ext cx="2933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跟进人：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张三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2020-08-01  12:34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93" name="直接连接符 92">
            <a:extLst>
              <a:ext uri="{FF2B5EF4-FFF2-40B4-BE49-F238E27FC236}">
                <a16:creationId xmlns:a16="http://schemas.microsoft.com/office/drawing/2014/main" id="{4EF1E7AA-8242-4DF1-BA48-D40C00413548}"/>
              </a:ext>
            </a:extLst>
          </p:cNvPr>
          <p:cNvCxnSpPr>
            <a:cxnSpLocks/>
          </p:cNvCxnSpPr>
          <p:nvPr/>
        </p:nvCxnSpPr>
        <p:spPr>
          <a:xfrm>
            <a:off x="4229105" y="1015933"/>
            <a:ext cx="3010360" cy="91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文本框 40">
            <a:extLst>
              <a:ext uri="{FF2B5EF4-FFF2-40B4-BE49-F238E27FC236}">
                <a16:creationId xmlns:a16="http://schemas.microsoft.com/office/drawing/2014/main" id="{C64AACC6-67DA-46B1-80C3-6E2F8A37CB7B}"/>
              </a:ext>
            </a:extLst>
          </p:cNvPr>
          <p:cNvSpPr txBox="1"/>
          <p:nvPr/>
        </p:nvSpPr>
        <p:spPr>
          <a:xfrm>
            <a:off x="4224029" y="649017"/>
            <a:ext cx="2816352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>
                <a:solidFill>
                  <a:srgbClr val="FF0000"/>
                </a:solidFill>
              </a:rPr>
              <a:t>项目名称自动带入</a:t>
            </a:r>
          </a:p>
        </p:txBody>
      </p:sp>
      <p:sp>
        <p:nvSpPr>
          <p:cNvPr id="95" name="文本框 68">
            <a:extLst>
              <a:ext uri="{FF2B5EF4-FFF2-40B4-BE49-F238E27FC236}">
                <a16:creationId xmlns:a16="http://schemas.microsoft.com/office/drawing/2014/main" id="{4575812F-346B-46EF-B98C-B6FA6FD6FFAC}"/>
              </a:ext>
            </a:extLst>
          </p:cNvPr>
          <p:cNvSpPr txBox="1"/>
          <p:nvPr/>
        </p:nvSpPr>
        <p:spPr>
          <a:xfrm>
            <a:off x="3342444" y="4865716"/>
            <a:ext cx="63253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新增</a:t>
            </a:r>
          </a:p>
        </p:txBody>
      </p:sp>
      <p:sp>
        <p:nvSpPr>
          <p:cNvPr id="96" name="文本框 68">
            <a:extLst>
              <a:ext uri="{FF2B5EF4-FFF2-40B4-BE49-F238E27FC236}">
                <a16:creationId xmlns:a16="http://schemas.microsoft.com/office/drawing/2014/main" id="{1CD4C068-58C3-4575-8BBE-3BB919C190F9}"/>
              </a:ext>
            </a:extLst>
          </p:cNvPr>
          <p:cNvSpPr txBox="1"/>
          <p:nvPr/>
        </p:nvSpPr>
        <p:spPr>
          <a:xfrm>
            <a:off x="805473" y="4204602"/>
            <a:ext cx="191657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>
                <a:solidFill>
                  <a:srgbClr val="FF0000"/>
                </a:solidFill>
              </a:rPr>
              <a:t>显示跟进的历史记录，按创建时间倒排</a:t>
            </a: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67F9EBD2-B3BC-4F3F-8011-5F813B522C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6165" y="2894758"/>
            <a:ext cx="4580017" cy="2171888"/>
          </a:xfrm>
          <a:prstGeom prst="rect">
            <a:avLst/>
          </a:prstGeom>
        </p:spPr>
      </p:pic>
      <p:sp>
        <p:nvSpPr>
          <p:cNvPr id="97" name="文本框 96">
            <a:extLst>
              <a:ext uri="{FF2B5EF4-FFF2-40B4-BE49-F238E27FC236}">
                <a16:creationId xmlns:a16="http://schemas.microsoft.com/office/drawing/2014/main" id="{E4FC443F-A2D3-4BEC-9126-36A75E98E317}"/>
              </a:ext>
            </a:extLst>
          </p:cNvPr>
          <p:cNvSpPr txBox="1"/>
          <p:nvPr/>
        </p:nvSpPr>
        <p:spPr>
          <a:xfrm>
            <a:off x="7506165" y="2102087"/>
            <a:ext cx="3444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说明：</a:t>
            </a:r>
            <a:endParaRPr lang="en-US" altLang="zh-CN"/>
          </a:p>
          <a:p>
            <a:r>
              <a:rPr lang="zh-CN" altLang="en-US"/>
              <a:t>项目跟进表：</a:t>
            </a:r>
            <a:r>
              <a:rPr lang="en-US" altLang="zh-CN" sz="1800" b="0" i="0" u="none" strike="noStrike" baseline="0">
                <a:solidFill>
                  <a:srgbClr val="000080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user_proj_follow</a:t>
            </a:r>
            <a:endParaRPr lang="zh-CN" altLang="en-US"/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45AF10EF-D4E4-4DC6-9224-FB49AC2AE4C4}"/>
              </a:ext>
            </a:extLst>
          </p:cNvPr>
          <p:cNvCxnSpPr>
            <a:stCxn id="64" idx="3"/>
          </p:cNvCxnSpPr>
          <p:nvPr/>
        </p:nvCxnSpPr>
        <p:spPr>
          <a:xfrm flipV="1">
            <a:off x="7022295" y="1130407"/>
            <a:ext cx="687760" cy="227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文本框 97">
            <a:extLst>
              <a:ext uri="{FF2B5EF4-FFF2-40B4-BE49-F238E27FC236}">
                <a16:creationId xmlns:a16="http://schemas.microsoft.com/office/drawing/2014/main" id="{C1A733B7-655D-47CB-9282-578D4C78C9C9}"/>
              </a:ext>
            </a:extLst>
          </p:cNvPr>
          <p:cNvSpPr txBox="1"/>
          <p:nvPr/>
        </p:nvSpPr>
        <p:spPr>
          <a:xfrm>
            <a:off x="7799535" y="926016"/>
            <a:ext cx="2781509" cy="64633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/>
              <a:t>电话、邮件、微信、</a:t>
            </a:r>
            <a:r>
              <a:rPr lang="en-US" altLang="zh-CN"/>
              <a:t>QQ</a:t>
            </a:r>
            <a:r>
              <a:rPr lang="zh-CN" altLang="en-US"/>
              <a:t>、短信、拜访、接待、其他</a:t>
            </a:r>
          </a:p>
        </p:txBody>
      </p:sp>
      <p:cxnSp>
        <p:nvCxnSpPr>
          <p:cNvPr id="99" name="直接连接符 98">
            <a:extLst>
              <a:ext uri="{FF2B5EF4-FFF2-40B4-BE49-F238E27FC236}">
                <a16:creationId xmlns:a16="http://schemas.microsoft.com/office/drawing/2014/main" id="{32D0468B-1A5C-4F0D-8011-84C24BD81FE0}"/>
              </a:ext>
            </a:extLst>
          </p:cNvPr>
          <p:cNvCxnSpPr>
            <a:cxnSpLocks/>
          </p:cNvCxnSpPr>
          <p:nvPr/>
        </p:nvCxnSpPr>
        <p:spPr>
          <a:xfrm>
            <a:off x="259592" y="1917650"/>
            <a:ext cx="3010360" cy="91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文本框 40">
            <a:extLst>
              <a:ext uri="{FF2B5EF4-FFF2-40B4-BE49-F238E27FC236}">
                <a16:creationId xmlns:a16="http://schemas.microsoft.com/office/drawing/2014/main" id="{1C631506-DC11-490D-BE96-453AEE1B7049}"/>
              </a:ext>
            </a:extLst>
          </p:cNvPr>
          <p:cNvSpPr txBox="1"/>
          <p:nvPr/>
        </p:nvSpPr>
        <p:spPr>
          <a:xfrm>
            <a:off x="254516" y="1602689"/>
            <a:ext cx="2816352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>
                <a:solidFill>
                  <a:srgbClr val="FF0000"/>
                </a:solidFill>
              </a:rPr>
              <a:t>项目名称自动带入</a:t>
            </a:r>
          </a:p>
        </p:txBody>
      </p:sp>
      <p:sp>
        <p:nvSpPr>
          <p:cNvPr id="101" name="文本框 65">
            <a:extLst>
              <a:ext uri="{FF2B5EF4-FFF2-40B4-BE49-F238E27FC236}">
                <a16:creationId xmlns:a16="http://schemas.microsoft.com/office/drawing/2014/main" id="{EECC565E-9DAD-4AB5-AAFE-93F9BD0E90F6}"/>
              </a:ext>
            </a:extLst>
          </p:cNvPr>
          <p:cNvSpPr txBox="1"/>
          <p:nvPr/>
        </p:nvSpPr>
        <p:spPr>
          <a:xfrm>
            <a:off x="5884788" y="5435012"/>
            <a:ext cx="1367250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取消</a:t>
            </a:r>
          </a:p>
        </p:txBody>
      </p:sp>
    </p:spTree>
    <p:extLst>
      <p:ext uri="{BB962C8B-B14F-4D97-AF65-F5344CB8AC3E}">
        <p14:creationId xmlns:p14="http://schemas.microsoft.com/office/powerpoint/2010/main" val="261079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图片 66">
            <a:extLst>
              <a:ext uri="{FF2B5EF4-FFF2-40B4-BE49-F238E27FC236}">
                <a16:creationId xmlns:a16="http://schemas.microsoft.com/office/drawing/2014/main" id="{7FA9431A-A208-4921-8D47-3C11AEFB9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75" y="88922"/>
            <a:ext cx="3200400" cy="6400800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  <p:sp>
        <p:nvSpPr>
          <p:cNvPr id="68" name="文本框 67">
            <a:extLst>
              <a:ext uri="{FF2B5EF4-FFF2-40B4-BE49-F238E27FC236}">
                <a16:creationId xmlns:a16="http://schemas.microsoft.com/office/drawing/2014/main" id="{8E0141CF-73C7-4893-8CA0-3BCD5F4007A4}"/>
              </a:ext>
            </a:extLst>
          </p:cNvPr>
          <p:cNvSpPr txBox="1"/>
          <p:nvPr/>
        </p:nvSpPr>
        <p:spPr>
          <a:xfrm>
            <a:off x="185347" y="166799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售前项目事务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8DE666D-92D7-4931-8816-AC8037F5F93E}"/>
              </a:ext>
            </a:extLst>
          </p:cNvPr>
          <p:cNvSpPr txBox="1"/>
          <p:nvPr/>
        </p:nvSpPr>
        <p:spPr>
          <a:xfrm>
            <a:off x="1705208" y="121614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007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C2AE4CB4-EF3A-4174-926B-6C85E48054FF}"/>
              </a:ext>
            </a:extLst>
          </p:cNvPr>
          <p:cNvCxnSpPr/>
          <p:nvPr/>
        </p:nvCxnSpPr>
        <p:spPr>
          <a:xfrm>
            <a:off x="282269" y="1518073"/>
            <a:ext cx="2866644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椭圆 33">
            <a:extLst>
              <a:ext uri="{FF2B5EF4-FFF2-40B4-BE49-F238E27FC236}">
                <a16:creationId xmlns:a16="http://schemas.microsoft.com/office/drawing/2014/main" id="{5323895D-1412-4FE0-9B03-5FD2282DFD5A}"/>
              </a:ext>
            </a:extLst>
          </p:cNvPr>
          <p:cNvSpPr/>
          <p:nvPr/>
        </p:nvSpPr>
        <p:spPr>
          <a:xfrm>
            <a:off x="2757084" y="5213719"/>
            <a:ext cx="469232" cy="4920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b="1"/>
              <a:t>+</a:t>
            </a:r>
            <a:endParaRPr lang="zh-CN" altLang="en-US" sz="2800" b="1"/>
          </a:p>
        </p:txBody>
      </p:sp>
      <p:sp>
        <p:nvSpPr>
          <p:cNvPr id="35" name="文本框 177">
            <a:extLst>
              <a:ext uri="{FF2B5EF4-FFF2-40B4-BE49-F238E27FC236}">
                <a16:creationId xmlns:a16="http://schemas.microsoft.com/office/drawing/2014/main" id="{FEE01794-C795-4EDD-90F3-0114F4279D60}"/>
              </a:ext>
            </a:extLst>
          </p:cNvPr>
          <p:cNvSpPr txBox="1"/>
          <p:nvPr/>
        </p:nvSpPr>
        <p:spPr>
          <a:xfrm>
            <a:off x="316299" y="1130407"/>
            <a:ext cx="659244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defPPr>
              <a:defRPr lang="zh-CN"/>
            </a:defPPr>
            <a:lvl1pPr indent="0" algn="ctr">
              <a:defRPr sz="1100">
                <a:solidFill>
                  <a:schemeClr val="bg1"/>
                </a:solidFill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zh-CN" altLang="en-US"/>
              <a:t>跟进</a:t>
            </a:r>
          </a:p>
        </p:txBody>
      </p:sp>
      <p:sp>
        <p:nvSpPr>
          <p:cNvPr id="36" name="文本框 178">
            <a:extLst>
              <a:ext uri="{FF2B5EF4-FFF2-40B4-BE49-F238E27FC236}">
                <a16:creationId xmlns:a16="http://schemas.microsoft.com/office/drawing/2014/main" id="{3EF80238-AA50-493D-8B6C-854BF635BCB0}"/>
              </a:ext>
            </a:extLst>
          </p:cNvPr>
          <p:cNvSpPr txBox="1"/>
          <p:nvPr/>
        </p:nvSpPr>
        <p:spPr>
          <a:xfrm>
            <a:off x="1043336" y="1130407"/>
            <a:ext cx="599313" cy="28341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defPPr>
              <a:defRPr lang="zh-CN"/>
            </a:defPPr>
            <a:lvl1pPr indent="0" algn="ctr">
              <a:defRPr sz="1100">
                <a:solidFill>
                  <a:schemeClr val="bg1"/>
                </a:solidFill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zh-CN" altLang="en-US"/>
              <a:t>方案</a:t>
            </a:r>
          </a:p>
        </p:txBody>
      </p:sp>
      <p:sp>
        <p:nvSpPr>
          <p:cNvPr id="37" name="文本框 179">
            <a:extLst>
              <a:ext uri="{FF2B5EF4-FFF2-40B4-BE49-F238E27FC236}">
                <a16:creationId xmlns:a16="http://schemas.microsoft.com/office/drawing/2014/main" id="{9C7D2BB6-F533-4B5B-8A23-4C48C403FA3A}"/>
              </a:ext>
            </a:extLst>
          </p:cNvPr>
          <p:cNvSpPr txBox="1"/>
          <p:nvPr/>
        </p:nvSpPr>
        <p:spPr>
          <a:xfrm>
            <a:off x="1842626" y="1130407"/>
            <a:ext cx="599313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打样</a:t>
            </a:r>
          </a:p>
        </p:txBody>
      </p:sp>
      <p:sp>
        <p:nvSpPr>
          <p:cNvPr id="38" name="文本框 180">
            <a:extLst>
              <a:ext uri="{FF2B5EF4-FFF2-40B4-BE49-F238E27FC236}">
                <a16:creationId xmlns:a16="http://schemas.microsoft.com/office/drawing/2014/main" id="{DCA03B87-9358-43E8-9ED4-7C69E259899F}"/>
              </a:ext>
            </a:extLst>
          </p:cNvPr>
          <p:cNvSpPr txBox="1"/>
          <p:nvPr/>
        </p:nvSpPr>
        <p:spPr>
          <a:xfrm>
            <a:off x="2548397" y="1140798"/>
            <a:ext cx="659244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投标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A5D7BE1E-11D8-456E-AD53-8184292576AC}"/>
              </a:ext>
            </a:extLst>
          </p:cNvPr>
          <p:cNvSpPr/>
          <p:nvPr/>
        </p:nvSpPr>
        <p:spPr>
          <a:xfrm>
            <a:off x="289333" y="665979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142632E2-108E-49F0-84B9-AF69F193B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37" y="669355"/>
            <a:ext cx="653558" cy="435705"/>
          </a:xfrm>
          <a:prstGeom prst="rect">
            <a:avLst/>
          </a:prstGeom>
        </p:spPr>
      </p:pic>
      <p:sp>
        <p:nvSpPr>
          <p:cNvPr id="42" name="矩形 41">
            <a:extLst>
              <a:ext uri="{FF2B5EF4-FFF2-40B4-BE49-F238E27FC236}">
                <a16:creationId xmlns:a16="http://schemas.microsoft.com/office/drawing/2014/main" id="{A3518437-C571-43B4-9538-C73A7555F1E3}"/>
              </a:ext>
            </a:extLst>
          </p:cNvPr>
          <p:cNvSpPr/>
          <p:nvPr/>
        </p:nvSpPr>
        <p:spPr>
          <a:xfrm>
            <a:off x="1023629" y="652123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3" name="图片 42">
            <a:extLst>
              <a:ext uri="{FF2B5EF4-FFF2-40B4-BE49-F238E27FC236}">
                <a16:creationId xmlns:a16="http://schemas.microsoft.com/office/drawing/2014/main" id="{4FA2694F-6EB7-44FF-80EA-7E07692AA7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33" y="655499"/>
            <a:ext cx="653558" cy="435705"/>
          </a:xfrm>
          <a:prstGeom prst="rect">
            <a:avLst/>
          </a:prstGeom>
        </p:spPr>
      </p:pic>
      <p:sp>
        <p:nvSpPr>
          <p:cNvPr id="44" name="矩形 43">
            <a:extLst>
              <a:ext uri="{FF2B5EF4-FFF2-40B4-BE49-F238E27FC236}">
                <a16:creationId xmlns:a16="http://schemas.microsoft.com/office/drawing/2014/main" id="{EBA5DFBA-1D8D-451C-9BBD-7C27234AF254}"/>
              </a:ext>
            </a:extLst>
          </p:cNvPr>
          <p:cNvSpPr/>
          <p:nvPr/>
        </p:nvSpPr>
        <p:spPr>
          <a:xfrm>
            <a:off x="1789098" y="638267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5" name="图片 44">
            <a:extLst>
              <a:ext uri="{FF2B5EF4-FFF2-40B4-BE49-F238E27FC236}">
                <a16:creationId xmlns:a16="http://schemas.microsoft.com/office/drawing/2014/main" id="{135FB0F0-BA9B-4FFE-BD8F-BF9FE76F1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502" y="641643"/>
            <a:ext cx="653558" cy="435705"/>
          </a:xfrm>
          <a:prstGeom prst="rect">
            <a:avLst/>
          </a:prstGeom>
        </p:spPr>
      </p:pic>
      <p:sp>
        <p:nvSpPr>
          <p:cNvPr id="46" name="矩形 45">
            <a:extLst>
              <a:ext uri="{FF2B5EF4-FFF2-40B4-BE49-F238E27FC236}">
                <a16:creationId xmlns:a16="http://schemas.microsoft.com/office/drawing/2014/main" id="{D055D27A-99DF-48B1-A7B6-ADAE919AC75A}"/>
              </a:ext>
            </a:extLst>
          </p:cNvPr>
          <p:cNvSpPr/>
          <p:nvPr/>
        </p:nvSpPr>
        <p:spPr>
          <a:xfrm>
            <a:off x="2544171" y="645193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7" name="图片 46">
            <a:extLst>
              <a:ext uri="{FF2B5EF4-FFF2-40B4-BE49-F238E27FC236}">
                <a16:creationId xmlns:a16="http://schemas.microsoft.com/office/drawing/2014/main" id="{A7B73033-CF80-4A06-BFAC-A5D3308A2D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575" y="648569"/>
            <a:ext cx="653558" cy="43570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B0E92C3-F358-43B5-A194-72AD53AED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516" y="1939711"/>
            <a:ext cx="2971800" cy="419100"/>
          </a:xfrm>
          <a:prstGeom prst="rect">
            <a:avLst/>
          </a:prstGeom>
        </p:spPr>
      </p:pic>
      <p:pic>
        <p:nvPicPr>
          <p:cNvPr id="53" name="图片 52">
            <a:extLst>
              <a:ext uri="{FF2B5EF4-FFF2-40B4-BE49-F238E27FC236}">
                <a16:creationId xmlns:a16="http://schemas.microsoft.com/office/drawing/2014/main" id="{C34FD052-69DC-4EE8-AAEE-F603CD6D4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306" y="121614"/>
            <a:ext cx="3200400" cy="64008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5F1D4B01-7E31-447C-9041-1EC7E5D75045}"/>
              </a:ext>
            </a:extLst>
          </p:cNvPr>
          <p:cNvSpPr txBox="1"/>
          <p:nvPr/>
        </p:nvSpPr>
        <p:spPr>
          <a:xfrm>
            <a:off x="4182478" y="19949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项目方案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DADAA39F-C8C0-4649-B991-631CC0C03136}"/>
              </a:ext>
            </a:extLst>
          </p:cNvPr>
          <p:cNvSpPr txBox="1"/>
          <p:nvPr/>
        </p:nvSpPr>
        <p:spPr>
          <a:xfrm>
            <a:off x="5702339" y="154306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008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5A0E0A40-3CB9-4F27-A184-E589BE93703A}"/>
              </a:ext>
            </a:extLst>
          </p:cNvPr>
          <p:cNvCxnSpPr/>
          <p:nvPr/>
        </p:nvCxnSpPr>
        <p:spPr>
          <a:xfrm flipV="1">
            <a:off x="3207576" y="4893638"/>
            <a:ext cx="919265" cy="568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68">
            <a:extLst>
              <a:ext uri="{FF2B5EF4-FFF2-40B4-BE49-F238E27FC236}">
                <a16:creationId xmlns:a16="http://schemas.microsoft.com/office/drawing/2014/main" id="{7396F423-17D6-499A-9965-0670CB330DFA}"/>
              </a:ext>
            </a:extLst>
          </p:cNvPr>
          <p:cNvSpPr txBox="1"/>
          <p:nvPr/>
        </p:nvSpPr>
        <p:spPr>
          <a:xfrm>
            <a:off x="3251377" y="2257408"/>
            <a:ext cx="1003736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只允许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创建人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中断流程，其他人只读</a:t>
            </a:r>
          </a:p>
        </p:txBody>
      </p: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3E458408-DFBC-42A6-A16C-DD0217366235}"/>
              </a:ext>
            </a:extLst>
          </p:cNvPr>
          <p:cNvCxnSpPr>
            <a:cxnSpLocks/>
          </p:cNvCxnSpPr>
          <p:nvPr/>
        </p:nvCxnSpPr>
        <p:spPr>
          <a:xfrm>
            <a:off x="3331625" y="2991059"/>
            <a:ext cx="8196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>
            <a:extLst>
              <a:ext uri="{FF2B5EF4-FFF2-40B4-BE49-F238E27FC236}">
                <a16:creationId xmlns:a16="http://schemas.microsoft.com/office/drawing/2014/main" id="{4EF1E7AA-8242-4DF1-BA48-D40C00413548}"/>
              </a:ext>
            </a:extLst>
          </p:cNvPr>
          <p:cNvCxnSpPr>
            <a:cxnSpLocks/>
          </p:cNvCxnSpPr>
          <p:nvPr/>
        </p:nvCxnSpPr>
        <p:spPr>
          <a:xfrm>
            <a:off x="4229105" y="1015933"/>
            <a:ext cx="3010360" cy="91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文本框 40">
            <a:extLst>
              <a:ext uri="{FF2B5EF4-FFF2-40B4-BE49-F238E27FC236}">
                <a16:creationId xmlns:a16="http://schemas.microsoft.com/office/drawing/2014/main" id="{C64AACC6-67DA-46B1-80C3-6E2F8A37CB7B}"/>
              </a:ext>
            </a:extLst>
          </p:cNvPr>
          <p:cNvSpPr txBox="1"/>
          <p:nvPr/>
        </p:nvSpPr>
        <p:spPr>
          <a:xfrm>
            <a:off x="4224029" y="649017"/>
            <a:ext cx="2816352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>
                <a:solidFill>
                  <a:srgbClr val="FF0000"/>
                </a:solidFill>
              </a:rPr>
              <a:t>项目名称自动带入</a:t>
            </a:r>
          </a:p>
        </p:txBody>
      </p:sp>
      <p:sp>
        <p:nvSpPr>
          <p:cNvPr id="95" name="文本框 68">
            <a:extLst>
              <a:ext uri="{FF2B5EF4-FFF2-40B4-BE49-F238E27FC236}">
                <a16:creationId xmlns:a16="http://schemas.microsoft.com/office/drawing/2014/main" id="{4575812F-346B-46EF-B98C-B6FA6FD6FFAC}"/>
              </a:ext>
            </a:extLst>
          </p:cNvPr>
          <p:cNvSpPr txBox="1"/>
          <p:nvPr/>
        </p:nvSpPr>
        <p:spPr>
          <a:xfrm>
            <a:off x="3342444" y="4865716"/>
            <a:ext cx="63253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新增</a:t>
            </a:r>
          </a:p>
        </p:txBody>
      </p:sp>
      <p:sp>
        <p:nvSpPr>
          <p:cNvPr id="96" name="文本框 68">
            <a:extLst>
              <a:ext uri="{FF2B5EF4-FFF2-40B4-BE49-F238E27FC236}">
                <a16:creationId xmlns:a16="http://schemas.microsoft.com/office/drawing/2014/main" id="{1CD4C068-58C3-4575-8BBE-3BB919C190F9}"/>
              </a:ext>
            </a:extLst>
          </p:cNvPr>
          <p:cNvSpPr txBox="1"/>
          <p:nvPr/>
        </p:nvSpPr>
        <p:spPr>
          <a:xfrm>
            <a:off x="623802" y="5158436"/>
            <a:ext cx="191657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>
                <a:solidFill>
                  <a:srgbClr val="FF0000"/>
                </a:solidFill>
              </a:rPr>
              <a:t>显示方案的历史记录，按创建时间倒排</a:t>
            </a:r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id="{E4FC443F-A2D3-4BEC-9126-36A75E98E317}"/>
              </a:ext>
            </a:extLst>
          </p:cNvPr>
          <p:cNvSpPr txBox="1"/>
          <p:nvPr/>
        </p:nvSpPr>
        <p:spPr>
          <a:xfrm>
            <a:off x="7613041" y="1120852"/>
            <a:ext cx="41494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/>
              <a:t>说明：</a:t>
            </a:r>
            <a:endParaRPr lang="en-US" altLang="zh-CN" sz="1600"/>
          </a:p>
          <a:p>
            <a:r>
              <a:rPr lang="zh-CN" altLang="en-US" sz="1600"/>
              <a:t>此单据要走流程，流程为：填单</a:t>
            </a:r>
            <a:r>
              <a:rPr lang="en-US" altLang="zh-CN" sz="1600"/>
              <a:t>-</a:t>
            </a:r>
            <a:r>
              <a:rPr lang="zh-CN" altLang="en-US" sz="1600"/>
              <a:t>审核</a:t>
            </a:r>
            <a:r>
              <a:rPr lang="en-US" altLang="zh-CN" sz="1600"/>
              <a:t>-</a:t>
            </a:r>
            <a:r>
              <a:rPr lang="zh-CN" altLang="en-US" sz="1600"/>
              <a:t>方案设计</a:t>
            </a:r>
            <a:r>
              <a:rPr lang="en-US" altLang="zh-CN" sz="1600"/>
              <a:t>-</a:t>
            </a:r>
            <a:r>
              <a:rPr lang="zh-CN" altLang="en-US" sz="1600"/>
              <a:t>业务员   （流程自定义，用</a:t>
            </a:r>
            <a:r>
              <a:rPr lang="en-US" altLang="zh-CN" sz="1600"/>
              <a:t>OA</a:t>
            </a:r>
            <a:r>
              <a:rPr lang="zh-CN" altLang="en-US" sz="1600"/>
              <a:t>的流程）</a:t>
            </a:r>
            <a:endParaRPr lang="en-US" altLang="zh-CN" sz="1600"/>
          </a:p>
          <a:p>
            <a:r>
              <a:rPr lang="zh-CN" altLang="en-US" sz="1600"/>
              <a:t>项目方案表：</a:t>
            </a:r>
            <a:r>
              <a:rPr lang="en-US" altLang="zh-CN" sz="1600" b="0" i="0" u="none" strike="noStrike" baseline="0">
                <a:solidFill>
                  <a:srgbClr val="000080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user_proj_solution</a:t>
            </a:r>
          </a:p>
          <a:p>
            <a:r>
              <a:rPr lang="zh-CN" altLang="en-US" sz="1600">
                <a:solidFill>
                  <a:srgbClr val="000080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单据号</a:t>
            </a:r>
            <a:r>
              <a:rPr lang="zh-CN" altLang="en-US" sz="1600"/>
              <a:t>自动编号，</a:t>
            </a:r>
            <a:r>
              <a:rPr lang="en-US" altLang="zh-CN" sz="1600"/>
              <a:t>‘PS’+</a:t>
            </a:r>
            <a:r>
              <a:rPr lang="zh-CN" altLang="en-US" sz="1600"/>
              <a:t>年份（</a:t>
            </a:r>
            <a:r>
              <a:rPr lang="en-US" altLang="zh-CN" sz="1600"/>
              <a:t>2</a:t>
            </a:r>
            <a:r>
              <a:rPr lang="zh-CN" altLang="en-US" sz="1600"/>
              <a:t>位）</a:t>
            </a:r>
            <a:r>
              <a:rPr lang="en-US" altLang="zh-CN" sz="1600"/>
              <a:t>+</a:t>
            </a:r>
            <a:r>
              <a:rPr lang="zh-CN" altLang="en-US" sz="1600"/>
              <a:t>月份（</a:t>
            </a:r>
            <a:r>
              <a:rPr lang="en-US" altLang="zh-CN" sz="1600"/>
              <a:t>2</a:t>
            </a:r>
            <a:r>
              <a:rPr lang="zh-CN" altLang="en-US" sz="1600"/>
              <a:t>位）</a:t>
            </a:r>
            <a:r>
              <a:rPr lang="en-US" altLang="zh-CN" sz="1600"/>
              <a:t>+</a:t>
            </a:r>
            <a:r>
              <a:rPr lang="zh-CN" altLang="en-US" sz="1600"/>
              <a:t>流水（</a:t>
            </a:r>
            <a:r>
              <a:rPr lang="en-US" altLang="zh-CN" sz="1600"/>
              <a:t>0001</a:t>
            </a:r>
            <a:r>
              <a:rPr lang="zh-CN" altLang="en-US" sz="1600"/>
              <a:t>）</a:t>
            </a:r>
          </a:p>
        </p:txBody>
      </p:sp>
      <p:sp>
        <p:nvSpPr>
          <p:cNvPr id="56" name="文本框 83">
            <a:extLst>
              <a:ext uri="{FF2B5EF4-FFF2-40B4-BE49-F238E27FC236}">
                <a16:creationId xmlns:a16="http://schemas.microsoft.com/office/drawing/2014/main" id="{A090BA08-FACB-49F3-9C31-D5D3EC44026F}"/>
              </a:ext>
            </a:extLst>
          </p:cNvPr>
          <p:cNvSpPr txBox="1"/>
          <p:nvPr/>
        </p:nvSpPr>
        <p:spPr>
          <a:xfrm>
            <a:off x="317845" y="2369539"/>
            <a:ext cx="2816352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申请单号 ：                                  事务状态      </a:t>
            </a:r>
          </a:p>
        </p:txBody>
      </p:sp>
      <p:sp>
        <p:nvSpPr>
          <p:cNvPr id="57" name="文本框 84">
            <a:extLst>
              <a:ext uri="{FF2B5EF4-FFF2-40B4-BE49-F238E27FC236}">
                <a16:creationId xmlns:a16="http://schemas.microsoft.com/office/drawing/2014/main" id="{B10ADDAA-8408-4237-89F4-900BBBBCE5DE}"/>
              </a:ext>
            </a:extLst>
          </p:cNvPr>
          <p:cNvSpPr txBox="1"/>
          <p:nvPr/>
        </p:nvSpPr>
        <p:spPr>
          <a:xfrm>
            <a:off x="334331" y="2605224"/>
            <a:ext cx="2799866" cy="61593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设计师：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 sz="1100">
                <a:solidFill>
                  <a:srgbClr val="FF0000"/>
                </a:solidFill>
              </a:rPr>
              <a:t>要求完成日期 ：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 sz="1100">
                <a:solidFill>
                  <a:srgbClr val="FF0000"/>
                </a:solidFill>
              </a:rPr>
              <a:t>实际完成日期：                              </a:t>
            </a:r>
          </a:p>
        </p:txBody>
      </p:sp>
      <p:sp>
        <p:nvSpPr>
          <p:cNvPr id="60" name="文本框 88">
            <a:extLst>
              <a:ext uri="{FF2B5EF4-FFF2-40B4-BE49-F238E27FC236}">
                <a16:creationId xmlns:a16="http://schemas.microsoft.com/office/drawing/2014/main" id="{F2CFEF76-836F-4D14-B012-CE33EC927C5A}"/>
              </a:ext>
            </a:extLst>
          </p:cNvPr>
          <p:cNvSpPr txBox="1"/>
          <p:nvPr/>
        </p:nvSpPr>
        <p:spPr>
          <a:xfrm>
            <a:off x="299557" y="3139158"/>
            <a:ext cx="2883408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申请人：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张三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2020-08-01  12:34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1" name="文本框 89">
            <a:extLst>
              <a:ext uri="{FF2B5EF4-FFF2-40B4-BE49-F238E27FC236}">
                <a16:creationId xmlns:a16="http://schemas.microsoft.com/office/drawing/2014/main" id="{95568F3D-F9F5-4416-9ECD-79C5FA6FB66C}"/>
              </a:ext>
            </a:extLst>
          </p:cNvPr>
          <p:cNvSpPr txBox="1"/>
          <p:nvPr/>
        </p:nvSpPr>
        <p:spPr>
          <a:xfrm>
            <a:off x="401526" y="3792402"/>
            <a:ext cx="2560320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申请单号 ： </a:t>
            </a:r>
            <a:r>
              <a:rPr lang="en-US" altLang="zh-CN">
                <a:solidFill>
                  <a:srgbClr val="FF0000"/>
                </a:solidFill>
              </a:rPr>
              <a:t>PS</a:t>
            </a:r>
            <a:r>
              <a:rPr lang="en-US" altLang="zh-CN" sz="1100">
                <a:solidFill>
                  <a:srgbClr val="FF0000"/>
                </a:solidFill>
              </a:rPr>
              <a:t>20080001</a:t>
            </a:r>
            <a:r>
              <a:rPr lang="zh-CN" altLang="en-US" sz="1100">
                <a:solidFill>
                  <a:srgbClr val="FF0000"/>
                </a:solidFill>
              </a:rPr>
              <a:t>           进行中      </a:t>
            </a:r>
          </a:p>
        </p:txBody>
      </p:sp>
      <p:sp>
        <p:nvSpPr>
          <p:cNvPr id="70" name="文本框 90">
            <a:extLst>
              <a:ext uri="{FF2B5EF4-FFF2-40B4-BE49-F238E27FC236}">
                <a16:creationId xmlns:a16="http://schemas.microsoft.com/office/drawing/2014/main" id="{A69D326A-79A8-460D-AFD9-9C16325B1B27}"/>
              </a:ext>
            </a:extLst>
          </p:cNvPr>
          <p:cNvSpPr txBox="1"/>
          <p:nvPr/>
        </p:nvSpPr>
        <p:spPr>
          <a:xfrm>
            <a:off x="393906" y="4043862"/>
            <a:ext cx="2423160" cy="70104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设计师：王五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 sz="1100">
                <a:solidFill>
                  <a:srgbClr val="FF0000"/>
                </a:solidFill>
              </a:rPr>
              <a:t>要求完成日期 ： </a:t>
            </a:r>
            <a:r>
              <a:rPr lang="en-US" altLang="zh-CN" sz="1100">
                <a:solidFill>
                  <a:srgbClr val="FF0000"/>
                </a:solidFill>
              </a:rPr>
              <a:t>2020-08-15</a:t>
            </a:r>
            <a:r>
              <a:rPr lang="zh-CN" altLang="en-US" sz="1100">
                <a:solidFill>
                  <a:srgbClr val="FF0000"/>
                </a:solidFill>
              </a:rPr>
              <a:t>    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 sz="1100">
                <a:solidFill>
                  <a:srgbClr val="FF0000"/>
                </a:solidFill>
              </a:rPr>
              <a:t>实际完成日期：                         </a:t>
            </a:r>
          </a:p>
        </p:txBody>
      </p:sp>
      <p:sp>
        <p:nvSpPr>
          <p:cNvPr id="71" name="文本框 91">
            <a:extLst>
              <a:ext uri="{FF2B5EF4-FFF2-40B4-BE49-F238E27FC236}">
                <a16:creationId xmlns:a16="http://schemas.microsoft.com/office/drawing/2014/main" id="{4950A784-0018-41D0-B0BA-F02F507AF19D}"/>
              </a:ext>
            </a:extLst>
          </p:cNvPr>
          <p:cNvSpPr txBox="1"/>
          <p:nvPr/>
        </p:nvSpPr>
        <p:spPr>
          <a:xfrm>
            <a:off x="314844" y="4629391"/>
            <a:ext cx="2883408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申请人：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张三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2020-08-01  12:34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2" name="直接连接符 71">
            <a:extLst>
              <a:ext uri="{FF2B5EF4-FFF2-40B4-BE49-F238E27FC236}">
                <a16:creationId xmlns:a16="http://schemas.microsoft.com/office/drawing/2014/main" id="{CC5EFECB-3C50-4C7F-BC07-09B9B926E2DA}"/>
              </a:ext>
            </a:extLst>
          </p:cNvPr>
          <p:cNvCxnSpPr/>
          <p:nvPr/>
        </p:nvCxnSpPr>
        <p:spPr>
          <a:xfrm>
            <a:off x="371046" y="5072562"/>
            <a:ext cx="2606040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接连接符 72">
            <a:extLst>
              <a:ext uri="{FF2B5EF4-FFF2-40B4-BE49-F238E27FC236}">
                <a16:creationId xmlns:a16="http://schemas.microsoft.com/office/drawing/2014/main" id="{6F00DA43-A1FD-4D4B-93D8-EEEF809D259C}"/>
              </a:ext>
            </a:extLst>
          </p:cNvPr>
          <p:cNvCxnSpPr/>
          <p:nvPr/>
        </p:nvCxnSpPr>
        <p:spPr>
          <a:xfrm>
            <a:off x="371046" y="3655062"/>
            <a:ext cx="2606040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接连接符 73">
            <a:extLst>
              <a:ext uri="{FF2B5EF4-FFF2-40B4-BE49-F238E27FC236}">
                <a16:creationId xmlns:a16="http://schemas.microsoft.com/office/drawing/2014/main" id="{1BF7439E-BF05-413B-8EE4-ED63833F53D8}"/>
              </a:ext>
            </a:extLst>
          </p:cNvPr>
          <p:cNvCxnSpPr>
            <a:cxnSpLocks/>
          </p:cNvCxnSpPr>
          <p:nvPr/>
        </p:nvCxnSpPr>
        <p:spPr>
          <a:xfrm>
            <a:off x="259592" y="1865731"/>
            <a:ext cx="3010360" cy="91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文本框 40">
            <a:extLst>
              <a:ext uri="{FF2B5EF4-FFF2-40B4-BE49-F238E27FC236}">
                <a16:creationId xmlns:a16="http://schemas.microsoft.com/office/drawing/2014/main" id="{0CCB7308-C643-4E4D-A62B-79BCE8281EF2}"/>
              </a:ext>
            </a:extLst>
          </p:cNvPr>
          <p:cNvSpPr txBox="1"/>
          <p:nvPr/>
        </p:nvSpPr>
        <p:spPr>
          <a:xfrm>
            <a:off x="254516" y="1571552"/>
            <a:ext cx="2816352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>
                <a:solidFill>
                  <a:srgbClr val="FF0000"/>
                </a:solidFill>
              </a:rPr>
              <a:t>项目名称自动带入</a:t>
            </a:r>
          </a:p>
        </p:txBody>
      </p:sp>
      <p:sp>
        <p:nvSpPr>
          <p:cNvPr id="77" name="文本框 88">
            <a:extLst>
              <a:ext uri="{FF2B5EF4-FFF2-40B4-BE49-F238E27FC236}">
                <a16:creationId xmlns:a16="http://schemas.microsoft.com/office/drawing/2014/main" id="{946B6722-4650-4D98-A80E-CA8BE6B5F076}"/>
              </a:ext>
            </a:extLst>
          </p:cNvPr>
          <p:cNvSpPr txBox="1"/>
          <p:nvPr/>
        </p:nvSpPr>
        <p:spPr>
          <a:xfrm>
            <a:off x="296092" y="3374686"/>
            <a:ext cx="2883408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当前流程节点：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8" name="文本框 88">
            <a:extLst>
              <a:ext uri="{FF2B5EF4-FFF2-40B4-BE49-F238E27FC236}">
                <a16:creationId xmlns:a16="http://schemas.microsoft.com/office/drawing/2014/main" id="{189C984A-E601-49C7-A4E7-54656FE69333}"/>
              </a:ext>
            </a:extLst>
          </p:cNvPr>
          <p:cNvSpPr txBox="1"/>
          <p:nvPr/>
        </p:nvSpPr>
        <p:spPr>
          <a:xfrm>
            <a:off x="313409" y="4815560"/>
            <a:ext cx="2883408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当前流程节点：设计师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王五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9" name="文本框 97">
            <a:extLst>
              <a:ext uri="{FF2B5EF4-FFF2-40B4-BE49-F238E27FC236}">
                <a16:creationId xmlns:a16="http://schemas.microsoft.com/office/drawing/2014/main" id="{BB90E1E8-DB20-4386-9060-0752E25B3294}"/>
              </a:ext>
            </a:extLst>
          </p:cNvPr>
          <p:cNvSpPr txBox="1"/>
          <p:nvPr/>
        </p:nvSpPr>
        <p:spPr>
          <a:xfrm>
            <a:off x="4453570" y="1091140"/>
            <a:ext cx="86868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申请单号：</a:t>
            </a:r>
          </a:p>
        </p:txBody>
      </p:sp>
      <p:sp>
        <p:nvSpPr>
          <p:cNvPr id="80" name="文本框 98">
            <a:extLst>
              <a:ext uri="{FF2B5EF4-FFF2-40B4-BE49-F238E27FC236}">
                <a16:creationId xmlns:a16="http://schemas.microsoft.com/office/drawing/2014/main" id="{FDCA12F5-F53C-432B-B0F8-A2A900FE6560}"/>
              </a:ext>
            </a:extLst>
          </p:cNvPr>
          <p:cNvSpPr txBox="1"/>
          <p:nvPr/>
        </p:nvSpPr>
        <p:spPr>
          <a:xfrm>
            <a:off x="4453570" y="1426420"/>
            <a:ext cx="83058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事务状态：</a:t>
            </a:r>
          </a:p>
        </p:txBody>
      </p:sp>
      <p:sp>
        <p:nvSpPr>
          <p:cNvPr id="81" name="文本框 99">
            <a:extLst>
              <a:ext uri="{FF2B5EF4-FFF2-40B4-BE49-F238E27FC236}">
                <a16:creationId xmlns:a16="http://schemas.microsoft.com/office/drawing/2014/main" id="{25395EC4-0F11-4AAA-A3C2-E6346B0024C4}"/>
              </a:ext>
            </a:extLst>
          </p:cNvPr>
          <p:cNvSpPr txBox="1"/>
          <p:nvPr/>
        </p:nvSpPr>
        <p:spPr>
          <a:xfrm>
            <a:off x="5230810" y="1114000"/>
            <a:ext cx="1760220" cy="2834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自动生成</a:t>
            </a:r>
          </a:p>
        </p:txBody>
      </p:sp>
      <p:sp>
        <p:nvSpPr>
          <p:cNvPr id="82" name="文本框 100">
            <a:extLst>
              <a:ext uri="{FF2B5EF4-FFF2-40B4-BE49-F238E27FC236}">
                <a16:creationId xmlns:a16="http://schemas.microsoft.com/office/drawing/2014/main" id="{7DB724AB-46EC-420C-BAEE-F271F9526D1B}"/>
              </a:ext>
            </a:extLst>
          </p:cNvPr>
          <p:cNvSpPr txBox="1"/>
          <p:nvPr/>
        </p:nvSpPr>
        <p:spPr>
          <a:xfrm>
            <a:off x="5223190" y="1441660"/>
            <a:ext cx="1760220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自动更新，缺省为准备</a:t>
            </a:r>
          </a:p>
        </p:txBody>
      </p:sp>
      <p:sp>
        <p:nvSpPr>
          <p:cNvPr id="84" name="文本框 101">
            <a:extLst>
              <a:ext uri="{FF2B5EF4-FFF2-40B4-BE49-F238E27FC236}">
                <a16:creationId xmlns:a16="http://schemas.microsoft.com/office/drawing/2014/main" id="{F25C7D22-B43C-488C-B727-59A3C1428AC5}"/>
              </a:ext>
            </a:extLst>
          </p:cNvPr>
          <p:cNvSpPr txBox="1"/>
          <p:nvPr/>
        </p:nvSpPr>
        <p:spPr>
          <a:xfrm>
            <a:off x="4453570" y="1754080"/>
            <a:ext cx="83058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设计师：</a:t>
            </a:r>
          </a:p>
        </p:txBody>
      </p:sp>
      <p:sp>
        <p:nvSpPr>
          <p:cNvPr id="99" name="文本框 102">
            <a:extLst>
              <a:ext uri="{FF2B5EF4-FFF2-40B4-BE49-F238E27FC236}">
                <a16:creationId xmlns:a16="http://schemas.microsoft.com/office/drawing/2014/main" id="{464A6C68-CF90-44A3-A2D2-5B43F1CB717C}"/>
              </a:ext>
            </a:extLst>
          </p:cNvPr>
          <p:cNvSpPr txBox="1"/>
          <p:nvPr/>
        </p:nvSpPr>
        <p:spPr>
          <a:xfrm>
            <a:off x="5223190" y="1769320"/>
            <a:ext cx="176022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0" name="文本框 103">
            <a:extLst>
              <a:ext uri="{FF2B5EF4-FFF2-40B4-BE49-F238E27FC236}">
                <a16:creationId xmlns:a16="http://schemas.microsoft.com/office/drawing/2014/main" id="{0FE89040-2B79-4A52-BB13-CF45CAD1B715}"/>
              </a:ext>
            </a:extLst>
          </p:cNvPr>
          <p:cNvSpPr txBox="1"/>
          <p:nvPr/>
        </p:nvSpPr>
        <p:spPr>
          <a:xfrm>
            <a:off x="4445950" y="2122610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要求完成日期：</a:t>
            </a:r>
          </a:p>
        </p:txBody>
      </p:sp>
      <p:sp>
        <p:nvSpPr>
          <p:cNvPr id="101" name="文本框 104">
            <a:extLst>
              <a:ext uri="{FF2B5EF4-FFF2-40B4-BE49-F238E27FC236}">
                <a16:creationId xmlns:a16="http://schemas.microsoft.com/office/drawing/2014/main" id="{BD8CA334-7E52-4122-9CE2-EA18063E0DCE}"/>
              </a:ext>
            </a:extLst>
          </p:cNvPr>
          <p:cNvSpPr txBox="1"/>
          <p:nvPr/>
        </p:nvSpPr>
        <p:spPr>
          <a:xfrm>
            <a:off x="5360350" y="2137850"/>
            <a:ext cx="161544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" name="文本框 105">
            <a:extLst>
              <a:ext uri="{FF2B5EF4-FFF2-40B4-BE49-F238E27FC236}">
                <a16:creationId xmlns:a16="http://schemas.microsoft.com/office/drawing/2014/main" id="{BD534586-1137-4AFC-B278-42EC5A73B0DC}"/>
              </a:ext>
            </a:extLst>
          </p:cNvPr>
          <p:cNvSpPr txBox="1"/>
          <p:nvPr/>
        </p:nvSpPr>
        <p:spPr>
          <a:xfrm>
            <a:off x="4400230" y="2517379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要求说明：</a:t>
            </a:r>
          </a:p>
        </p:txBody>
      </p:sp>
      <p:sp>
        <p:nvSpPr>
          <p:cNvPr id="103" name="文本框 106">
            <a:extLst>
              <a:ext uri="{FF2B5EF4-FFF2-40B4-BE49-F238E27FC236}">
                <a16:creationId xmlns:a16="http://schemas.microsoft.com/office/drawing/2014/main" id="{A271B231-B08D-4C00-B826-2161C1B531D9}"/>
              </a:ext>
            </a:extLst>
          </p:cNvPr>
          <p:cNvSpPr txBox="1"/>
          <p:nvPr/>
        </p:nvSpPr>
        <p:spPr>
          <a:xfrm>
            <a:off x="4476430" y="2782571"/>
            <a:ext cx="2415540" cy="80030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" name="文本框 107">
            <a:extLst>
              <a:ext uri="{FF2B5EF4-FFF2-40B4-BE49-F238E27FC236}">
                <a16:creationId xmlns:a16="http://schemas.microsoft.com/office/drawing/2014/main" id="{8A41C0FE-8847-4ECB-BE1D-1452AB91FCF5}"/>
              </a:ext>
            </a:extLst>
          </p:cNvPr>
          <p:cNvSpPr txBox="1"/>
          <p:nvPr/>
        </p:nvSpPr>
        <p:spPr>
          <a:xfrm>
            <a:off x="4376011" y="3669470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备注：</a:t>
            </a:r>
          </a:p>
        </p:txBody>
      </p:sp>
      <p:sp>
        <p:nvSpPr>
          <p:cNvPr id="105" name="文本框 108">
            <a:extLst>
              <a:ext uri="{FF2B5EF4-FFF2-40B4-BE49-F238E27FC236}">
                <a16:creationId xmlns:a16="http://schemas.microsoft.com/office/drawing/2014/main" id="{9CF3B503-2530-44F3-8246-64F64AFC4EFD}"/>
              </a:ext>
            </a:extLst>
          </p:cNvPr>
          <p:cNvSpPr txBox="1"/>
          <p:nvPr/>
        </p:nvSpPr>
        <p:spPr>
          <a:xfrm>
            <a:off x="5458051" y="3684710"/>
            <a:ext cx="144780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remark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" name="文本框 109">
            <a:extLst>
              <a:ext uri="{FF2B5EF4-FFF2-40B4-BE49-F238E27FC236}">
                <a16:creationId xmlns:a16="http://schemas.microsoft.com/office/drawing/2014/main" id="{7760C901-9D31-42F3-A6EC-A9C62E6830D3}"/>
              </a:ext>
            </a:extLst>
          </p:cNvPr>
          <p:cNvSpPr txBox="1"/>
          <p:nvPr/>
        </p:nvSpPr>
        <p:spPr>
          <a:xfrm>
            <a:off x="5026584" y="4063781"/>
            <a:ext cx="1889760" cy="4419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业务员挂附件</a:t>
            </a:r>
          </a:p>
        </p:txBody>
      </p:sp>
      <p:sp>
        <p:nvSpPr>
          <p:cNvPr id="107" name="文本框 110">
            <a:extLst>
              <a:ext uri="{FF2B5EF4-FFF2-40B4-BE49-F238E27FC236}">
                <a16:creationId xmlns:a16="http://schemas.microsoft.com/office/drawing/2014/main" id="{19E4AB03-D327-404D-AA85-07EA82600B25}"/>
              </a:ext>
            </a:extLst>
          </p:cNvPr>
          <p:cNvSpPr txBox="1"/>
          <p:nvPr/>
        </p:nvSpPr>
        <p:spPr>
          <a:xfrm>
            <a:off x="4462704" y="4056161"/>
            <a:ext cx="525780" cy="47448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甲方图纸：</a:t>
            </a:r>
          </a:p>
        </p:txBody>
      </p:sp>
      <p:sp>
        <p:nvSpPr>
          <p:cNvPr id="110" name="文本框 115">
            <a:extLst>
              <a:ext uri="{FF2B5EF4-FFF2-40B4-BE49-F238E27FC236}">
                <a16:creationId xmlns:a16="http://schemas.microsoft.com/office/drawing/2014/main" id="{EB0E57E4-5791-4A47-AC94-96A90AB6CCB0}"/>
              </a:ext>
            </a:extLst>
          </p:cNvPr>
          <p:cNvSpPr txBox="1"/>
          <p:nvPr/>
        </p:nvSpPr>
        <p:spPr>
          <a:xfrm>
            <a:off x="4988484" y="4585830"/>
            <a:ext cx="1889760" cy="4419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设计师挂附件</a:t>
            </a:r>
          </a:p>
        </p:txBody>
      </p:sp>
      <p:sp>
        <p:nvSpPr>
          <p:cNvPr id="111" name="文本框 116">
            <a:extLst>
              <a:ext uri="{FF2B5EF4-FFF2-40B4-BE49-F238E27FC236}">
                <a16:creationId xmlns:a16="http://schemas.microsoft.com/office/drawing/2014/main" id="{6BEC792A-D8A7-47EF-BD4B-B62D8CC73A2D}"/>
              </a:ext>
            </a:extLst>
          </p:cNvPr>
          <p:cNvSpPr txBox="1"/>
          <p:nvPr/>
        </p:nvSpPr>
        <p:spPr>
          <a:xfrm>
            <a:off x="4424604" y="4578210"/>
            <a:ext cx="52578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方案：</a:t>
            </a:r>
          </a:p>
        </p:txBody>
      </p:sp>
      <p:sp>
        <p:nvSpPr>
          <p:cNvPr id="112" name="文本框 207">
            <a:extLst>
              <a:ext uri="{FF2B5EF4-FFF2-40B4-BE49-F238E27FC236}">
                <a16:creationId xmlns:a16="http://schemas.microsoft.com/office/drawing/2014/main" id="{32C251E2-147C-4993-811A-C0D6A3970A4A}"/>
              </a:ext>
            </a:extLst>
          </p:cNvPr>
          <p:cNvSpPr txBox="1"/>
          <p:nvPr/>
        </p:nvSpPr>
        <p:spPr>
          <a:xfrm>
            <a:off x="5012604" y="5118111"/>
            <a:ext cx="1889760" cy="4419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cust_option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文本框 208">
            <a:extLst>
              <a:ext uri="{FF2B5EF4-FFF2-40B4-BE49-F238E27FC236}">
                <a16:creationId xmlns:a16="http://schemas.microsoft.com/office/drawing/2014/main" id="{F4B3B8E9-3270-4844-9F8F-3C8C9D56361F}"/>
              </a:ext>
            </a:extLst>
          </p:cNvPr>
          <p:cNvSpPr txBox="1"/>
          <p:nvPr/>
        </p:nvSpPr>
        <p:spPr>
          <a:xfrm>
            <a:off x="4448724" y="5110491"/>
            <a:ext cx="525780" cy="47448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反馈结果：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BE16BED-3288-4740-9CB2-08EFC934EB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9063" y="5723800"/>
            <a:ext cx="3030401" cy="821474"/>
          </a:xfrm>
          <a:prstGeom prst="rect">
            <a:avLst/>
          </a:prstGeom>
        </p:spPr>
      </p:pic>
      <p:sp>
        <p:nvSpPr>
          <p:cNvPr id="109" name="文本框 112">
            <a:extLst>
              <a:ext uri="{FF2B5EF4-FFF2-40B4-BE49-F238E27FC236}">
                <a16:creationId xmlns:a16="http://schemas.microsoft.com/office/drawing/2014/main" id="{759E5385-70C8-4509-BF21-C75FBDB83A94}"/>
              </a:ext>
            </a:extLst>
          </p:cNvPr>
          <p:cNvSpPr txBox="1"/>
          <p:nvPr/>
        </p:nvSpPr>
        <p:spPr>
          <a:xfrm>
            <a:off x="4305764" y="5720189"/>
            <a:ext cx="2933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申请人：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张三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2020-08-01  12:34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" name="文本框 111">
            <a:extLst>
              <a:ext uri="{FF2B5EF4-FFF2-40B4-BE49-F238E27FC236}">
                <a16:creationId xmlns:a16="http://schemas.microsoft.com/office/drawing/2014/main" id="{D14E0F06-8BC0-4600-AF08-4D639F363AD3}"/>
              </a:ext>
            </a:extLst>
          </p:cNvPr>
          <p:cNvSpPr txBox="1"/>
          <p:nvPr/>
        </p:nvSpPr>
        <p:spPr>
          <a:xfrm>
            <a:off x="4312738" y="6160138"/>
            <a:ext cx="670930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保存</a:t>
            </a:r>
          </a:p>
        </p:txBody>
      </p:sp>
      <p:sp>
        <p:nvSpPr>
          <p:cNvPr id="114" name="文本框 111">
            <a:extLst>
              <a:ext uri="{FF2B5EF4-FFF2-40B4-BE49-F238E27FC236}">
                <a16:creationId xmlns:a16="http://schemas.microsoft.com/office/drawing/2014/main" id="{737BE180-9730-4DA9-9D26-A9A46CD2EE9A}"/>
              </a:ext>
            </a:extLst>
          </p:cNvPr>
          <p:cNvSpPr txBox="1"/>
          <p:nvPr/>
        </p:nvSpPr>
        <p:spPr>
          <a:xfrm>
            <a:off x="5064292" y="6155934"/>
            <a:ext cx="609936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提交</a:t>
            </a:r>
          </a:p>
        </p:txBody>
      </p:sp>
      <p:sp>
        <p:nvSpPr>
          <p:cNvPr id="115" name="文本框 111">
            <a:extLst>
              <a:ext uri="{FF2B5EF4-FFF2-40B4-BE49-F238E27FC236}">
                <a16:creationId xmlns:a16="http://schemas.microsoft.com/office/drawing/2014/main" id="{8B9ADBE6-A4F8-42E5-9AD1-AC5A89AC80A2}"/>
              </a:ext>
            </a:extLst>
          </p:cNvPr>
          <p:cNvSpPr txBox="1"/>
          <p:nvPr/>
        </p:nvSpPr>
        <p:spPr>
          <a:xfrm>
            <a:off x="5787622" y="6163718"/>
            <a:ext cx="609936" cy="2616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中断</a:t>
            </a:r>
          </a:p>
        </p:txBody>
      </p:sp>
      <p:sp>
        <p:nvSpPr>
          <p:cNvPr id="116" name="文本框 111">
            <a:extLst>
              <a:ext uri="{FF2B5EF4-FFF2-40B4-BE49-F238E27FC236}">
                <a16:creationId xmlns:a16="http://schemas.microsoft.com/office/drawing/2014/main" id="{505DFBDA-2ADC-4DB5-A0A8-335250FE018F}"/>
              </a:ext>
            </a:extLst>
          </p:cNvPr>
          <p:cNvSpPr txBox="1"/>
          <p:nvPr/>
        </p:nvSpPr>
        <p:spPr>
          <a:xfrm>
            <a:off x="6490744" y="6160253"/>
            <a:ext cx="800439" cy="2616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查看流程</a:t>
            </a:r>
          </a:p>
        </p:txBody>
      </p:sp>
      <p:sp>
        <p:nvSpPr>
          <p:cNvPr id="117" name="文本框 116">
            <a:extLst>
              <a:ext uri="{FF2B5EF4-FFF2-40B4-BE49-F238E27FC236}">
                <a16:creationId xmlns:a16="http://schemas.microsoft.com/office/drawing/2014/main" id="{CC199D81-9F65-4080-8AFC-9C9A558841F4}"/>
              </a:ext>
            </a:extLst>
          </p:cNvPr>
          <p:cNvSpPr txBox="1"/>
          <p:nvPr/>
        </p:nvSpPr>
        <p:spPr>
          <a:xfrm>
            <a:off x="7847085" y="192832"/>
            <a:ext cx="2111307" cy="7386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1400"/>
              <a:t>准备：流程发起前</a:t>
            </a:r>
          </a:p>
          <a:p>
            <a:r>
              <a:rPr lang="zh-CN" altLang="en-US" sz="1400"/>
              <a:t>进行中：流程发起后</a:t>
            </a:r>
          </a:p>
          <a:p>
            <a:r>
              <a:rPr lang="zh-CN" altLang="en-US" sz="1400"/>
              <a:t>已完成：流程结束后</a:t>
            </a: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C3D7F04A-9E6E-4B6F-96A6-1AC65383664B}"/>
              </a:ext>
            </a:extLst>
          </p:cNvPr>
          <p:cNvCxnSpPr>
            <a:cxnSpLocks/>
            <a:stCxn id="82" idx="3"/>
          </p:cNvCxnSpPr>
          <p:nvPr/>
        </p:nvCxnSpPr>
        <p:spPr>
          <a:xfrm flipV="1">
            <a:off x="6983410" y="896285"/>
            <a:ext cx="853677" cy="676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箭头连接符 118">
            <a:extLst>
              <a:ext uri="{FF2B5EF4-FFF2-40B4-BE49-F238E27FC236}">
                <a16:creationId xmlns:a16="http://schemas.microsoft.com/office/drawing/2014/main" id="{378AA165-4283-4DBE-A88B-08BB42767052}"/>
              </a:ext>
            </a:extLst>
          </p:cNvPr>
          <p:cNvCxnSpPr>
            <a:cxnSpLocks/>
            <a:endCxn id="120" idx="1"/>
          </p:cNvCxnSpPr>
          <p:nvPr/>
        </p:nvCxnSpPr>
        <p:spPr>
          <a:xfrm flipV="1">
            <a:off x="7285419" y="6242259"/>
            <a:ext cx="551669" cy="7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>
            <a:extLst>
              <a:ext uri="{FF2B5EF4-FFF2-40B4-BE49-F238E27FC236}">
                <a16:creationId xmlns:a16="http://schemas.microsoft.com/office/drawing/2014/main" id="{0E0E0086-560A-44F1-A505-FFE5D39776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8932" y="2836833"/>
            <a:ext cx="4503810" cy="2690093"/>
          </a:xfrm>
          <a:prstGeom prst="rect">
            <a:avLst/>
          </a:prstGeom>
        </p:spPr>
      </p:pic>
      <p:sp>
        <p:nvSpPr>
          <p:cNvPr id="120" name="文本框 119">
            <a:extLst>
              <a:ext uri="{FF2B5EF4-FFF2-40B4-BE49-F238E27FC236}">
                <a16:creationId xmlns:a16="http://schemas.microsoft.com/office/drawing/2014/main" id="{DD4B6CFD-DF65-4E04-AC05-2517D7B6672E}"/>
              </a:ext>
            </a:extLst>
          </p:cNvPr>
          <p:cNvSpPr txBox="1"/>
          <p:nvPr/>
        </p:nvSpPr>
        <p:spPr>
          <a:xfrm>
            <a:off x="7837088" y="5765205"/>
            <a:ext cx="4039722" cy="95410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1400"/>
              <a:t>已经启动的流程才可点击中断、查看流程按钮；只有创建人才可点击中断按钮。点击中断时，要提示‘是否确认中断流程’，点击确定后，中断流程，事务状态变为‘准备’，查看流程界面为</a:t>
            </a:r>
            <a:r>
              <a:rPr lang="en-US" altLang="zh-CN" sz="1400"/>
              <a:t>009</a:t>
            </a:r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358269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>
            <a:extLst>
              <a:ext uri="{FF2B5EF4-FFF2-40B4-BE49-F238E27FC236}">
                <a16:creationId xmlns:a16="http://schemas.microsoft.com/office/drawing/2014/main" id="{C34FD052-69DC-4EE8-AAEE-F603CD6D4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6" y="192832"/>
            <a:ext cx="3200400" cy="64008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5F1D4B01-7E31-447C-9041-1EC7E5D75045}"/>
              </a:ext>
            </a:extLst>
          </p:cNvPr>
          <p:cNvSpPr txBox="1"/>
          <p:nvPr/>
        </p:nvSpPr>
        <p:spPr>
          <a:xfrm>
            <a:off x="503618" y="270709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查看流程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DADAA39F-C8C0-4649-B991-631CC0C03136}"/>
              </a:ext>
            </a:extLst>
          </p:cNvPr>
          <p:cNvSpPr txBox="1"/>
          <p:nvPr/>
        </p:nvSpPr>
        <p:spPr>
          <a:xfrm>
            <a:off x="2023479" y="225524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009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cxnSp>
        <p:nvCxnSpPr>
          <p:cNvPr id="93" name="直接连接符 92">
            <a:extLst>
              <a:ext uri="{FF2B5EF4-FFF2-40B4-BE49-F238E27FC236}">
                <a16:creationId xmlns:a16="http://schemas.microsoft.com/office/drawing/2014/main" id="{4EF1E7AA-8242-4DF1-BA48-D40C00413548}"/>
              </a:ext>
            </a:extLst>
          </p:cNvPr>
          <p:cNvCxnSpPr>
            <a:cxnSpLocks/>
          </p:cNvCxnSpPr>
          <p:nvPr/>
        </p:nvCxnSpPr>
        <p:spPr>
          <a:xfrm>
            <a:off x="550245" y="1087151"/>
            <a:ext cx="3010360" cy="91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文本框 40">
            <a:extLst>
              <a:ext uri="{FF2B5EF4-FFF2-40B4-BE49-F238E27FC236}">
                <a16:creationId xmlns:a16="http://schemas.microsoft.com/office/drawing/2014/main" id="{C64AACC6-67DA-46B1-80C3-6E2F8A37CB7B}"/>
              </a:ext>
            </a:extLst>
          </p:cNvPr>
          <p:cNvSpPr txBox="1"/>
          <p:nvPr/>
        </p:nvSpPr>
        <p:spPr>
          <a:xfrm>
            <a:off x="545169" y="720235"/>
            <a:ext cx="2816352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>
                <a:solidFill>
                  <a:srgbClr val="FF0000"/>
                </a:solidFill>
              </a:rPr>
              <a:t>流程标题</a:t>
            </a:r>
          </a:p>
        </p:txBody>
      </p:sp>
      <p:pic>
        <p:nvPicPr>
          <p:cNvPr id="76" name="图片 75">
            <a:extLst>
              <a:ext uri="{FF2B5EF4-FFF2-40B4-BE49-F238E27FC236}">
                <a16:creationId xmlns:a16="http://schemas.microsoft.com/office/drawing/2014/main" id="{4DB6538C-D8BC-4272-A614-B7A5981AC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573" y="5401123"/>
            <a:ext cx="3030401" cy="82147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A7FA0C8B-9098-4ACF-BC8C-F5710581C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6" y="1218161"/>
            <a:ext cx="1143099" cy="312447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D842F0A2-3DCB-4A22-902D-8AB64A7BDF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701" y="1308828"/>
            <a:ext cx="3071126" cy="4092295"/>
          </a:xfrm>
          <a:prstGeom prst="rect">
            <a:avLst/>
          </a:prstGeom>
        </p:spPr>
      </p:pic>
      <p:sp>
        <p:nvSpPr>
          <p:cNvPr id="85" name="文本框 84">
            <a:extLst>
              <a:ext uri="{FF2B5EF4-FFF2-40B4-BE49-F238E27FC236}">
                <a16:creationId xmlns:a16="http://schemas.microsoft.com/office/drawing/2014/main" id="{2FEDDF23-4C8A-4E27-A0BE-4F02B48BFBC7}"/>
              </a:ext>
            </a:extLst>
          </p:cNvPr>
          <p:cNvSpPr txBox="1"/>
          <p:nvPr/>
        </p:nvSpPr>
        <p:spPr>
          <a:xfrm>
            <a:off x="4324566" y="1530608"/>
            <a:ext cx="2429525" cy="11695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1400"/>
              <a:t>这是一个通用界面，所有单据所涉及到的查看流程都是这个界面，具体表：</a:t>
            </a:r>
            <a:r>
              <a:rPr lang="en-US" altLang="zh-CN" sz="1400"/>
              <a:t>cpcwf</a:t>
            </a:r>
            <a:r>
              <a:rPr lang="zh-CN" altLang="en-US" sz="1400"/>
              <a:t>、</a:t>
            </a:r>
            <a:r>
              <a:rPr lang="en-US" altLang="zh-CN" sz="1400"/>
              <a:t>cpcwfproc</a:t>
            </a:r>
            <a:r>
              <a:rPr lang="zh-CN" altLang="en-US" sz="1400"/>
              <a:t>等，如果可以用现有的就用现有的</a:t>
            </a: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E41FCE0C-C007-4088-8F2C-F77DDBF03F45}"/>
              </a:ext>
            </a:extLst>
          </p:cNvPr>
          <p:cNvCxnSpPr/>
          <p:nvPr/>
        </p:nvCxnSpPr>
        <p:spPr>
          <a:xfrm>
            <a:off x="3751118" y="1662545"/>
            <a:ext cx="573448" cy="301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405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图片 66">
            <a:extLst>
              <a:ext uri="{FF2B5EF4-FFF2-40B4-BE49-F238E27FC236}">
                <a16:creationId xmlns:a16="http://schemas.microsoft.com/office/drawing/2014/main" id="{7FA9431A-A208-4921-8D47-3C11AEFB9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75" y="88922"/>
            <a:ext cx="3200400" cy="6400800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  <p:sp>
        <p:nvSpPr>
          <p:cNvPr id="68" name="文本框 67">
            <a:extLst>
              <a:ext uri="{FF2B5EF4-FFF2-40B4-BE49-F238E27FC236}">
                <a16:creationId xmlns:a16="http://schemas.microsoft.com/office/drawing/2014/main" id="{8E0141CF-73C7-4893-8CA0-3BCD5F4007A4}"/>
              </a:ext>
            </a:extLst>
          </p:cNvPr>
          <p:cNvSpPr txBox="1"/>
          <p:nvPr/>
        </p:nvSpPr>
        <p:spPr>
          <a:xfrm>
            <a:off x="185347" y="166799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售前项目事务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8DE666D-92D7-4931-8816-AC8037F5F93E}"/>
              </a:ext>
            </a:extLst>
          </p:cNvPr>
          <p:cNvSpPr txBox="1"/>
          <p:nvPr/>
        </p:nvSpPr>
        <p:spPr>
          <a:xfrm>
            <a:off x="1705208" y="121614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010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C2AE4CB4-EF3A-4174-926B-6C85E48054FF}"/>
              </a:ext>
            </a:extLst>
          </p:cNvPr>
          <p:cNvCxnSpPr/>
          <p:nvPr/>
        </p:nvCxnSpPr>
        <p:spPr>
          <a:xfrm>
            <a:off x="282269" y="1518073"/>
            <a:ext cx="2866644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椭圆 33">
            <a:extLst>
              <a:ext uri="{FF2B5EF4-FFF2-40B4-BE49-F238E27FC236}">
                <a16:creationId xmlns:a16="http://schemas.microsoft.com/office/drawing/2014/main" id="{5323895D-1412-4FE0-9B03-5FD2282DFD5A}"/>
              </a:ext>
            </a:extLst>
          </p:cNvPr>
          <p:cNvSpPr/>
          <p:nvPr/>
        </p:nvSpPr>
        <p:spPr>
          <a:xfrm>
            <a:off x="2757084" y="5213719"/>
            <a:ext cx="469232" cy="4920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 b="1"/>
              <a:t>+</a:t>
            </a:r>
            <a:endParaRPr lang="zh-CN" altLang="en-US" sz="2800" b="1"/>
          </a:p>
        </p:txBody>
      </p:sp>
      <p:sp>
        <p:nvSpPr>
          <p:cNvPr id="35" name="文本框 177">
            <a:extLst>
              <a:ext uri="{FF2B5EF4-FFF2-40B4-BE49-F238E27FC236}">
                <a16:creationId xmlns:a16="http://schemas.microsoft.com/office/drawing/2014/main" id="{FEE01794-C795-4EDD-90F3-0114F4279D60}"/>
              </a:ext>
            </a:extLst>
          </p:cNvPr>
          <p:cNvSpPr txBox="1"/>
          <p:nvPr/>
        </p:nvSpPr>
        <p:spPr>
          <a:xfrm>
            <a:off x="316299" y="1130407"/>
            <a:ext cx="659244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defPPr>
              <a:defRPr lang="zh-CN"/>
            </a:defPPr>
            <a:lvl1pPr indent="0" algn="ctr">
              <a:defRPr sz="1100">
                <a:solidFill>
                  <a:schemeClr val="bg1"/>
                </a:solidFill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zh-CN" altLang="en-US"/>
              <a:t>跟进</a:t>
            </a:r>
          </a:p>
        </p:txBody>
      </p:sp>
      <p:sp>
        <p:nvSpPr>
          <p:cNvPr id="36" name="文本框 178">
            <a:extLst>
              <a:ext uri="{FF2B5EF4-FFF2-40B4-BE49-F238E27FC236}">
                <a16:creationId xmlns:a16="http://schemas.microsoft.com/office/drawing/2014/main" id="{3EF80238-AA50-493D-8B6C-854BF635BCB0}"/>
              </a:ext>
            </a:extLst>
          </p:cNvPr>
          <p:cNvSpPr txBox="1"/>
          <p:nvPr/>
        </p:nvSpPr>
        <p:spPr>
          <a:xfrm>
            <a:off x="1043336" y="1130407"/>
            <a:ext cx="599313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defPPr>
              <a:defRPr lang="zh-CN"/>
            </a:defPPr>
            <a:lvl1pPr indent="0" algn="ctr">
              <a:defRPr sz="1100">
                <a:solidFill>
                  <a:schemeClr val="bg1"/>
                </a:solidFill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zh-CN" altLang="en-US"/>
              <a:t>方案</a:t>
            </a:r>
          </a:p>
        </p:txBody>
      </p:sp>
      <p:sp>
        <p:nvSpPr>
          <p:cNvPr id="37" name="文本框 179">
            <a:extLst>
              <a:ext uri="{FF2B5EF4-FFF2-40B4-BE49-F238E27FC236}">
                <a16:creationId xmlns:a16="http://schemas.microsoft.com/office/drawing/2014/main" id="{9C7D2BB6-F533-4B5B-8A23-4C48C403FA3A}"/>
              </a:ext>
            </a:extLst>
          </p:cNvPr>
          <p:cNvSpPr txBox="1"/>
          <p:nvPr/>
        </p:nvSpPr>
        <p:spPr>
          <a:xfrm>
            <a:off x="1842626" y="1130407"/>
            <a:ext cx="599313" cy="28341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defPPr>
              <a:defRPr lang="zh-CN"/>
            </a:defPPr>
            <a:lvl1pPr indent="0" algn="ctr">
              <a:defRPr sz="1100">
                <a:solidFill>
                  <a:schemeClr val="bg1"/>
                </a:solidFill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zh-CN" altLang="en-US"/>
              <a:t>打样</a:t>
            </a:r>
          </a:p>
        </p:txBody>
      </p:sp>
      <p:sp>
        <p:nvSpPr>
          <p:cNvPr id="38" name="文本框 180">
            <a:extLst>
              <a:ext uri="{FF2B5EF4-FFF2-40B4-BE49-F238E27FC236}">
                <a16:creationId xmlns:a16="http://schemas.microsoft.com/office/drawing/2014/main" id="{DCA03B87-9358-43E8-9ED4-7C69E259899F}"/>
              </a:ext>
            </a:extLst>
          </p:cNvPr>
          <p:cNvSpPr txBox="1"/>
          <p:nvPr/>
        </p:nvSpPr>
        <p:spPr>
          <a:xfrm>
            <a:off x="2548397" y="1140798"/>
            <a:ext cx="659244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投标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A5D7BE1E-11D8-456E-AD53-8184292576AC}"/>
              </a:ext>
            </a:extLst>
          </p:cNvPr>
          <p:cNvSpPr/>
          <p:nvPr/>
        </p:nvSpPr>
        <p:spPr>
          <a:xfrm>
            <a:off x="289333" y="665979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142632E2-108E-49F0-84B9-AF69F193B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37" y="669355"/>
            <a:ext cx="653558" cy="435705"/>
          </a:xfrm>
          <a:prstGeom prst="rect">
            <a:avLst/>
          </a:prstGeom>
        </p:spPr>
      </p:pic>
      <p:sp>
        <p:nvSpPr>
          <p:cNvPr id="42" name="矩形 41">
            <a:extLst>
              <a:ext uri="{FF2B5EF4-FFF2-40B4-BE49-F238E27FC236}">
                <a16:creationId xmlns:a16="http://schemas.microsoft.com/office/drawing/2014/main" id="{A3518437-C571-43B4-9538-C73A7555F1E3}"/>
              </a:ext>
            </a:extLst>
          </p:cNvPr>
          <p:cNvSpPr/>
          <p:nvPr/>
        </p:nvSpPr>
        <p:spPr>
          <a:xfrm>
            <a:off x="1023629" y="652123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3" name="图片 42">
            <a:extLst>
              <a:ext uri="{FF2B5EF4-FFF2-40B4-BE49-F238E27FC236}">
                <a16:creationId xmlns:a16="http://schemas.microsoft.com/office/drawing/2014/main" id="{4FA2694F-6EB7-44FF-80EA-7E07692AA7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33" y="655499"/>
            <a:ext cx="653558" cy="435705"/>
          </a:xfrm>
          <a:prstGeom prst="rect">
            <a:avLst/>
          </a:prstGeom>
        </p:spPr>
      </p:pic>
      <p:sp>
        <p:nvSpPr>
          <p:cNvPr id="44" name="矩形 43">
            <a:extLst>
              <a:ext uri="{FF2B5EF4-FFF2-40B4-BE49-F238E27FC236}">
                <a16:creationId xmlns:a16="http://schemas.microsoft.com/office/drawing/2014/main" id="{EBA5DFBA-1D8D-451C-9BBD-7C27234AF254}"/>
              </a:ext>
            </a:extLst>
          </p:cNvPr>
          <p:cNvSpPr/>
          <p:nvPr/>
        </p:nvSpPr>
        <p:spPr>
          <a:xfrm>
            <a:off x="1789098" y="638267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5" name="图片 44">
            <a:extLst>
              <a:ext uri="{FF2B5EF4-FFF2-40B4-BE49-F238E27FC236}">
                <a16:creationId xmlns:a16="http://schemas.microsoft.com/office/drawing/2014/main" id="{135FB0F0-BA9B-4FFE-BD8F-BF9FE76F1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502" y="641643"/>
            <a:ext cx="653558" cy="435705"/>
          </a:xfrm>
          <a:prstGeom prst="rect">
            <a:avLst/>
          </a:prstGeom>
        </p:spPr>
      </p:pic>
      <p:sp>
        <p:nvSpPr>
          <p:cNvPr id="46" name="矩形 45">
            <a:extLst>
              <a:ext uri="{FF2B5EF4-FFF2-40B4-BE49-F238E27FC236}">
                <a16:creationId xmlns:a16="http://schemas.microsoft.com/office/drawing/2014/main" id="{D055D27A-99DF-48B1-A7B6-ADAE919AC75A}"/>
              </a:ext>
            </a:extLst>
          </p:cNvPr>
          <p:cNvSpPr/>
          <p:nvPr/>
        </p:nvSpPr>
        <p:spPr>
          <a:xfrm>
            <a:off x="2544171" y="645193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7" name="图片 46">
            <a:extLst>
              <a:ext uri="{FF2B5EF4-FFF2-40B4-BE49-F238E27FC236}">
                <a16:creationId xmlns:a16="http://schemas.microsoft.com/office/drawing/2014/main" id="{A7B73033-CF80-4A06-BFAC-A5D3308A2D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575" y="648569"/>
            <a:ext cx="653558" cy="43570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B0E92C3-F358-43B5-A194-72AD53AED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516" y="1939711"/>
            <a:ext cx="2971800" cy="419100"/>
          </a:xfrm>
          <a:prstGeom prst="rect">
            <a:avLst/>
          </a:prstGeom>
        </p:spPr>
      </p:pic>
      <p:pic>
        <p:nvPicPr>
          <p:cNvPr id="53" name="图片 52">
            <a:extLst>
              <a:ext uri="{FF2B5EF4-FFF2-40B4-BE49-F238E27FC236}">
                <a16:creationId xmlns:a16="http://schemas.microsoft.com/office/drawing/2014/main" id="{C34FD052-69DC-4EE8-AAEE-F603CD6D4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306" y="121614"/>
            <a:ext cx="3200400" cy="64008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5F1D4B01-7E31-447C-9041-1EC7E5D75045}"/>
              </a:ext>
            </a:extLst>
          </p:cNvPr>
          <p:cNvSpPr txBox="1"/>
          <p:nvPr/>
        </p:nvSpPr>
        <p:spPr>
          <a:xfrm>
            <a:off x="4182478" y="19949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项目打样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DADAA39F-C8C0-4649-B991-631CC0C03136}"/>
              </a:ext>
            </a:extLst>
          </p:cNvPr>
          <p:cNvSpPr txBox="1"/>
          <p:nvPr/>
        </p:nvSpPr>
        <p:spPr>
          <a:xfrm>
            <a:off x="5702339" y="154306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011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5A0E0A40-3CB9-4F27-A184-E589BE93703A}"/>
              </a:ext>
            </a:extLst>
          </p:cNvPr>
          <p:cNvCxnSpPr/>
          <p:nvPr/>
        </p:nvCxnSpPr>
        <p:spPr>
          <a:xfrm flipV="1">
            <a:off x="3207576" y="4893638"/>
            <a:ext cx="919265" cy="568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68">
            <a:extLst>
              <a:ext uri="{FF2B5EF4-FFF2-40B4-BE49-F238E27FC236}">
                <a16:creationId xmlns:a16="http://schemas.microsoft.com/office/drawing/2014/main" id="{7396F423-17D6-499A-9965-0670CB330DFA}"/>
              </a:ext>
            </a:extLst>
          </p:cNvPr>
          <p:cNvSpPr txBox="1"/>
          <p:nvPr/>
        </p:nvSpPr>
        <p:spPr>
          <a:xfrm>
            <a:off x="3251377" y="2257408"/>
            <a:ext cx="1003736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只允许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创建人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中断流程，其他人只读</a:t>
            </a:r>
          </a:p>
        </p:txBody>
      </p: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3E458408-DFBC-42A6-A16C-DD0217366235}"/>
              </a:ext>
            </a:extLst>
          </p:cNvPr>
          <p:cNvCxnSpPr>
            <a:cxnSpLocks/>
          </p:cNvCxnSpPr>
          <p:nvPr/>
        </p:nvCxnSpPr>
        <p:spPr>
          <a:xfrm>
            <a:off x="3331625" y="2991059"/>
            <a:ext cx="8196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>
            <a:extLst>
              <a:ext uri="{FF2B5EF4-FFF2-40B4-BE49-F238E27FC236}">
                <a16:creationId xmlns:a16="http://schemas.microsoft.com/office/drawing/2014/main" id="{4EF1E7AA-8242-4DF1-BA48-D40C00413548}"/>
              </a:ext>
            </a:extLst>
          </p:cNvPr>
          <p:cNvCxnSpPr>
            <a:cxnSpLocks/>
          </p:cNvCxnSpPr>
          <p:nvPr/>
        </p:nvCxnSpPr>
        <p:spPr>
          <a:xfrm>
            <a:off x="4229105" y="1015933"/>
            <a:ext cx="3010360" cy="91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文本框 40">
            <a:extLst>
              <a:ext uri="{FF2B5EF4-FFF2-40B4-BE49-F238E27FC236}">
                <a16:creationId xmlns:a16="http://schemas.microsoft.com/office/drawing/2014/main" id="{C64AACC6-67DA-46B1-80C3-6E2F8A37CB7B}"/>
              </a:ext>
            </a:extLst>
          </p:cNvPr>
          <p:cNvSpPr txBox="1"/>
          <p:nvPr/>
        </p:nvSpPr>
        <p:spPr>
          <a:xfrm>
            <a:off x="4224029" y="649017"/>
            <a:ext cx="2816352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>
                <a:solidFill>
                  <a:srgbClr val="FF0000"/>
                </a:solidFill>
              </a:rPr>
              <a:t>项目名称自动带入</a:t>
            </a:r>
          </a:p>
        </p:txBody>
      </p:sp>
      <p:sp>
        <p:nvSpPr>
          <p:cNvPr id="95" name="文本框 68">
            <a:extLst>
              <a:ext uri="{FF2B5EF4-FFF2-40B4-BE49-F238E27FC236}">
                <a16:creationId xmlns:a16="http://schemas.microsoft.com/office/drawing/2014/main" id="{4575812F-346B-46EF-B98C-B6FA6FD6FFAC}"/>
              </a:ext>
            </a:extLst>
          </p:cNvPr>
          <p:cNvSpPr txBox="1"/>
          <p:nvPr/>
        </p:nvSpPr>
        <p:spPr>
          <a:xfrm>
            <a:off x="3342444" y="4865716"/>
            <a:ext cx="63253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新增</a:t>
            </a:r>
          </a:p>
        </p:txBody>
      </p:sp>
      <p:sp>
        <p:nvSpPr>
          <p:cNvPr id="96" name="文本框 68">
            <a:extLst>
              <a:ext uri="{FF2B5EF4-FFF2-40B4-BE49-F238E27FC236}">
                <a16:creationId xmlns:a16="http://schemas.microsoft.com/office/drawing/2014/main" id="{1CD4C068-58C3-4575-8BBE-3BB919C190F9}"/>
              </a:ext>
            </a:extLst>
          </p:cNvPr>
          <p:cNvSpPr txBox="1"/>
          <p:nvPr/>
        </p:nvSpPr>
        <p:spPr>
          <a:xfrm>
            <a:off x="623802" y="5158436"/>
            <a:ext cx="191657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>
                <a:solidFill>
                  <a:srgbClr val="FF0000"/>
                </a:solidFill>
              </a:rPr>
              <a:t>显示打样的历史记录，按创建时间倒排</a:t>
            </a:r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id="{E4FC443F-A2D3-4BEC-9126-36A75E98E317}"/>
              </a:ext>
            </a:extLst>
          </p:cNvPr>
          <p:cNvSpPr txBox="1"/>
          <p:nvPr/>
        </p:nvSpPr>
        <p:spPr>
          <a:xfrm>
            <a:off x="7613041" y="1120852"/>
            <a:ext cx="41494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/>
              <a:t>说明：</a:t>
            </a:r>
            <a:endParaRPr lang="en-US" altLang="zh-CN" sz="1600"/>
          </a:p>
          <a:p>
            <a:r>
              <a:rPr lang="zh-CN" altLang="en-US" sz="1600"/>
              <a:t>此单据要走流程，流程为：填单</a:t>
            </a:r>
            <a:r>
              <a:rPr lang="en-US" altLang="zh-CN" sz="1600"/>
              <a:t>-</a:t>
            </a:r>
            <a:r>
              <a:rPr lang="zh-CN" altLang="en-US" sz="1600"/>
              <a:t>审核</a:t>
            </a:r>
            <a:r>
              <a:rPr lang="en-US" altLang="zh-CN" sz="1600"/>
              <a:t>-</a:t>
            </a:r>
            <a:r>
              <a:rPr lang="zh-CN" altLang="en-US" sz="1600"/>
              <a:t>打样</a:t>
            </a:r>
            <a:r>
              <a:rPr lang="en-US" altLang="zh-CN" sz="1600"/>
              <a:t>-</a:t>
            </a:r>
            <a:r>
              <a:rPr lang="zh-CN" altLang="en-US" sz="1600"/>
              <a:t>业务员   （流程自定义，用</a:t>
            </a:r>
            <a:r>
              <a:rPr lang="en-US" altLang="zh-CN" sz="1600"/>
              <a:t>OA</a:t>
            </a:r>
            <a:r>
              <a:rPr lang="zh-CN" altLang="en-US" sz="1600"/>
              <a:t>的流程）</a:t>
            </a:r>
            <a:endParaRPr lang="en-US" altLang="zh-CN" sz="1600"/>
          </a:p>
          <a:p>
            <a:r>
              <a:rPr lang="zh-CN" altLang="en-US" sz="1600"/>
              <a:t>项目方案表：</a:t>
            </a:r>
            <a:r>
              <a:rPr lang="en-US" altLang="zh-CN" sz="1600" b="0" i="0" u="none" strike="noStrike" baseline="0">
                <a:solidFill>
                  <a:srgbClr val="000080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user_proj_</a:t>
            </a:r>
            <a:r>
              <a:rPr lang="en-US" altLang="zh-CN" sz="1800" b="0" i="0" u="none" strike="noStrike" baseline="0">
                <a:solidFill>
                  <a:srgbClr val="000080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sample</a:t>
            </a:r>
            <a:endParaRPr lang="en-US" altLang="zh-CN" sz="1600" b="0" i="0" u="none" strike="noStrike" baseline="0">
              <a:solidFill>
                <a:srgbClr val="000080"/>
              </a:solidFill>
              <a:highlight>
                <a:srgbClr val="FFFFFF"/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1600">
                <a:solidFill>
                  <a:srgbClr val="000080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单据号</a:t>
            </a:r>
            <a:r>
              <a:rPr lang="zh-CN" altLang="en-US" sz="1600"/>
              <a:t>自动编号，</a:t>
            </a:r>
            <a:r>
              <a:rPr lang="en-US" altLang="zh-CN" sz="1600"/>
              <a:t>‘YP’+</a:t>
            </a:r>
            <a:r>
              <a:rPr lang="zh-CN" altLang="en-US" sz="1600"/>
              <a:t>年份（</a:t>
            </a:r>
            <a:r>
              <a:rPr lang="en-US" altLang="zh-CN" sz="1600"/>
              <a:t>2</a:t>
            </a:r>
            <a:r>
              <a:rPr lang="zh-CN" altLang="en-US" sz="1600"/>
              <a:t>位）</a:t>
            </a:r>
            <a:r>
              <a:rPr lang="en-US" altLang="zh-CN" sz="1600"/>
              <a:t>+</a:t>
            </a:r>
            <a:r>
              <a:rPr lang="zh-CN" altLang="en-US" sz="1600"/>
              <a:t>月份（</a:t>
            </a:r>
            <a:r>
              <a:rPr lang="en-US" altLang="zh-CN" sz="1600"/>
              <a:t>2</a:t>
            </a:r>
            <a:r>
              <a:rPr lang="zh-CN" altLang="en-US" sz="1600"/>
              <a:t>位）</a:t>
            </a:r>
            <a:r>
              <a:rPr lang="en-US" altLang="zh-CN" sz="1600"/>
              <a:t>+</a:t>
            </a:r>
            <a:r>
              <a:rPr lang="zh-CN" altLang="en-US" sz="1600"/>
              <a:t>流水（</a:t>
            </a:r>
            <a:r>
              <a:rPr lang="en-US" altLang="zh-CN" sz="1600"/>
              <a:t>0001</a:t>
            </a:r>
            <a:r>
              <a:rPr lang="zh-CN" altLang="en-US" sz="1600"/>
              <a:t>）</a:t>
            </a:r>
          </a:p>
        </p:txBody>
      </p:sp>
      <p:sp>
        <p:nvSpPr>
          <p:cNvPr id="56" name="文本框 83">
            <a:extLst>
              <a:ext uri="{FF2B5EF4-FFF2-40B4-BE49-F238E27FC236}">
                <a16:creationId xmlns:a16="http://schemas.microsoft.com/office/drawing/2014/main" id="{A090BA08-FACB-49F3-9C31-D5D3EC44026F}"/>
              </a:ext>
            </a:extLst>
          </p:cNvPr>
          <p:cNvSpPr txBox="1"/>
          <p:nvPr/>
        </p:nvSpPr>
        <p:spPr>
          <a:xfrm>
            <a:off x="317845" y="2369539"/>
            <a:ext cx="2816352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申请单号 ：                                  事务状态      </a:t>
            </a:r>
          </a:p>
        </p:txBody>
      </p:sp>
      <p:sp>
        <p:nvSpPr>
          <p:cNvPr id="57" name="文本框 84">
            <a:extLst>
              <a:ext uri="{FF2B5EF4-FFF2-40B4-BE49-F238E27FC236}">
                <a16:creationId xmlns:a16="http://schemas.microsoft.com/office/drawing/2014/main" id="{B10ADDAA-8408-4237-89F4-900BBBBCE5DE}"/>
              </a:ext>
            </a:extLst>
          </p:cNvPr>
          <p:cNvSpPr txBox="1"/>
          <p:nvPr/>
        </p:nvSpPr>
        <p:spPr>
          <a:xfrm>
            <a:off x="334331" y="2605224"/>
            <a:ext cx="2799866" cy="61593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打样员：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 sz="1100">
                <a:solidFill>
                  <a:srgbClr val="FF0000"/>
                </a:solidFill>
              </a:rPr>
              <a:t>要求完成日期 ：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 sz="1100">
                <a:solidFill>
                  <a:srgbClr val="FF0000"/>
                </a:solidFill>
              </a:rPr>
              <a:t>实际完成日期：                              </a:t>
            </a:r>
          </a:p>
        </p:txBody>
      </p:sp>
      <p:sp>
        <p:nvSpPr>
          <p:cNvPr id="60" name="文本框 88">
            <a:extLst>
              <a:ext uri="{FF2B5EF4-FFF2-40B4-BE49-F238E27FC236}">
                <a16:creationId xmlns:a16="http://schemas.microsoft.com/office/drawing/2014/main" id="{F2CFEF76-836F-4D14-B012-CE33EC927C5A}"/>
              </a:ext>
            </a:extLst>
          </p:cNvPr>
          <p:cNvSpPr txBox="1"/>
          <p:nvPr/>
        </p:nvSpPr>
        <p:spPr>
          <a:xfrm>
            <a:off x="299557" y="3139158"/>
            <a:ext cx="2883408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申请人：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张三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2020-08-01  12:34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1" name="文本框 89">
            <a:extLst>
              <a:ext uri="{FF2B5EF4-FFF2-40B4-BE49-F238E27FC236}">
                <a16:creationId xmlns:a16="http://schemas.microsoft.com/office/drawing/2014/main" id="{95568F3D-F9F5-4416-9ECD-79C5FA6FB66C}"/>
              </a:ext>
            </a:extLst>
          </p:cNvPr>
          <p:cNvSpPr txBox="1"/>
          <p:nvPr/>
        </p:nvSpPr>
        <p:spPr>
          <a:xfrm>
            <a:off x="401526" y="3792402"/>
            <a:ext cx="2560320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申请单号 ： </a:t>
            </a:r>
            <a:r>
              <a:rPr lang="en-US" altLang="zh-CN">
                <a:solidFill>
                  <a:srgbClr val="FF0000"/>
                </a:solidFill>
              </a:rPr>
              <a:t>YP</a:t>
            </a:r>
            <a:r>
              <a:rPr lang="en-US" altLang="zh-CN" sz="1100">
                <a:solidFill>
                  <a:srgbClr val="FF0000"/>
                </a:solidFill>
              </a:rPr>
              <a:t>20080001</a:t>
            </a:r>
            <a:r>
              <a:rPr lang="zh-CN" altLang="en-US" sz="1100">
                <a:solidFill>
                  <a:srgbClr val="FF0000"/>
                </a:solidFill>
              </a:rPr>
              <a:t>           进行中      </a:t>
            </a:r>
          </a:p>
        </p:txBody>
      </p:sp>
      <p:sp>
        <p:nvSpPr>
          <p:cNvPr id="70" name="文本框 90">
            <a:extLst>
              <a:ext uri="{FF2B5EF4-FFF2-40B4-BE49-F238E27FC236}">
                <a16:creationId xmlns:a16="http://schemas.microsoft.com/office/drawing/2014/main" id="{A69D326A-79A8-460D-AFD9-9C16325B1B27}"/>
              </a:ext>
            </a:extLst>
          </p:cNvPr>
          <p:cNvSpPr txBox="1"/>
          <p:nvPr/>
        </p:nvSpPr>
        <p:spPr>
          <a:xfrm>
            <a:off x="393906" y="4043862"/>
            <a:ext cx="2423160" cy="70104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rgbClr val="FF0000"/>
                </a:solidFill>
              </a:rPr>
              <a:t>打样员：王五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 sz="1100">
                <a:solidFill>
                  <a:srgbClr val="FF0000"/>
                </a:solidFill>
              </a:rPr>
              <a:t>要求完成日期 ： </a:t>
            </a:r>
            <a:r>
              <a:rPr lang="en-US" altLang="zh-CN" sz="1100">
                <a:solidFill>
                  <a:srgbClr val="FF0000"/>
                </a:solidFill>
              </a:rPr>
              <a:t>2020-08-15</a:t>
            </a:r>
            <a:r>
              <a:rPr lang="zh-CN" altLang="en-US" sz="1100">
                <a:solidFill>
                  <a:srgbClr val="FF0000"/>
                </a:solidFill>
              </a:rPr>
              <a:t>    </a:t>
            </a:r>
            <a:endParaRPr lang="en-US" altLang="zh-CN" sz="1100">
              <a:solidFill>
                <a:srgbClr val="FF0000"/>
              </a:solidFill>
            </a:endParaRPr>
          </a:p>
          <a:p>
            <a:r>
              <a:rPr lang="zh-CN" altLang="en-US" sz="1100">
                <a:solidFill>
                  <a:srgbClr val="FF0000"/>
                </a:solidFill>
              </a:rPr>
              <a:t>实际完成日期：                         </a:t>
            </a:r>
          </a:p>
        </p:txBody>
      </p:sp>
      <p:sp>
        <p:nvSpPr>
          <p:cNvPr id="71" name="文本框 91">
            <a:extLst>
              <a:ext uri="{FF2B5EF4-FFF2-40B4-BE49-F238E27FC236}">
                <a16:creationId xmlns:a16="http://schemas.microsoft.com/office/drawing/2014/main" id="{4950A784-0018-41D0-B0BA-F02F507AF19D}"/>
              </a:ext>
            </a:extLst>
          </p:cNvPr>
          <p:cNvSpPr txBox="1"/>
          <p:nvPr/>
        </p:nvSpPr>
        <p:spPr>
          <a:xfrm>
            <a:off x="314844" y="4629391"/>
            <a:ext cx="2883408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申请人：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张三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2020-08-01  12:34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2" name="直接连接符 71">
            <a:extLst>
              <a:ext uri="{FF2B5EF4-FFF2-40B4-BE49-F238E27FC236}">
                <a16:creationId xmlns:a16="http://schemas.microsoft.com/office/drawing/2014/main" id="{CC5EFECB-3C50-4C7F-BC07-09B9B926E2DA}"/>
              </a:ext>
            </a:extLst>
          </p:cNvPr>
          <p:cNvCxnSpPr/>
          <p:nvPr/>
        </p:nvCxnSpPr>
        <p:spPr>
          <a:xfrm>
            <a:off x="371046" y="5072562"/>
            <a:ext cx="2606040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接连接符 72">
            <a:extLst>
              <a:ext uri="{FF2B5EF4-FFF2-40B4-BE49-F238E27FC236}">
                <a16:creationId xmlns:a16="http://schemas.microsoft.com/office/drawing/2014/main" id="{6F00DA43-A1FD-4D4B-93D8-EEEF809D259C}"/>
              </a:ext>
            </a:extLst>
          </p:cNvPr>
          <p:cNvCxnSpPr/>
          <p:nvPr/>
        </p:nvCxnSpPr>
        <p:spPr>
          <a:xfrm>
            <a:off x="371046" y="3655062"/>
            <a:ext cx="2606040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接连接符 73">
            <a:extLst>
              <a:ext uri="{FF2B5EF4-FFF2-40B4-BE49-F238E27FC236}">
                <a16:creationId xmlns:a16="http://schemas.microsoft.com/office/drawing/2014/main" id="{1BF7439E-BF05-413B-8EE4-ED63833F53D8}"/>
              </a:ext>
            </a:extLst>
          </p:cNvPr>
          <p:cNvCxnSpPr>
            <a:cxnSpLocks/>
          </p:cNvCxnSpPr>
          <p:nvPr/>
        </p:nvCxnSpPr>
        <p:spPr>
          <a:xfrm>
            <a:off x="259592" y="1865731"/>
            <a:ext cx="3010360" cy="91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文本框 40">
            <a:extLst>
              <a:ext uri="{FF2B5EF4-FFF2-40B4-BE49-F238E27FC236}">
                <a16:creationId xmlns:a16="http://schemas.microsoft.com/office/drawing/2014/main" id="{0CCB7308-C643-4E4D-A62B-79BCE8281EF2}"/>
              </a:ext>
            </a:extLst>
          </p:cNvPr>
          <p:cNvSpPr txBox="1"/>
          <p:nvPr/>
        </p:nvSpPr>
        <p:spPr>
          <a:xfrm>
            <a:off x="254516" y="1571552"/>
            <a:ext cx="2816352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>
                <a:solidFill>
                  <a:srgbClr val="FF0000"/>
                </a:solidFill>
              </a:rPr>
              <a:t>项目名称自动带入</a:t>
            </a:r>
          </a:p>
        </p:txBody>
      </p:sp>
      <p:sp>
        <p:nvSpPr>
          <p:cNvPr id="77" name="文本框 88">
            <a:extLst>
              <a:ext uri="{FF2B5EF4-FFF2-40B4-BE49-F238E27FC236}">
                <a16:creationId xmlns:a16="http://schemas.microsoft.com/office/drawing/2014/main" id="{946B6722-4650-4D98-A80E-CA8BE6B5F076}"/>
              </a:ext>
            </a:extLst>
          </p:cNvPr>
          <p:cNvSpPr txBox="1"/>
          <p:nvPr/>
        </p:nvSpPr>
        <p:spPr>
          <a:xfrm>
            <a:off x="296092" y="3374686"/>
            <a:ext cx="2883408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当前流程节点：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8" name="文本框 88">
            <a:extLst>
              <a:ext uri="{FF2B5EF4-FFF2-40B4-BE49-F238E27FC236}">
                <a16:creationId xmlns:a16="http://schemas.microsoft.com/office/drawing/2014/main" id="{189C984A-E601-49C7-A4E7-54656FE69333}"/>
              </a:ext>
            </a:extLst>
          </p:cNvPr>
          <p:cNvSpPr txBox="1"/>
          <p:nvPr/>
        </p:nvSpPr>
        <p:spPr>
          <a:xfrm>
            <a:off x="313409" y="4815560"/>
            <a:ext cx="2883408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当前流程节点：打样员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王五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9" name="文本框 97">
            <a:extLst>
              <a:ext uri="{FF2B5EF4-FFF2-40B4-BE49-F238E27FC236}">
                <a16:creationId xmlns:a16="http://schemas.microsoft.com/office/drawing/2014/main" id="{BB90E1E8-DB20-4386-9060-0752E25B3294}"/>
              </a:ext>
            </a:extLst>
          </p:cNvPr>
          <p:cNvSpPr txBox="1"/>
          <p:nvPr/>
        </p:nvSpPr>
        <p:spPr>
          <a:xfrm>
            <a:off x="4453570" y="1091140"/>
            <a:ext cx="86868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申请单号：</a:t>
            </a:r>
          </a:p>
        </p:txBody>
      </p:sp>
      <p:sp>
        <p:nvSpPr>
          <p:cNvPr id="80" name="文本框 98">
            <a:extLst>
              <a:ext uri="{FF2B5EF4-FFF2-40B4-BE49-F238E27FC236}">
                <a16:creationId xmlns:a16="http://schemas.microsoft.com/office/drawing/2014/main" id="{FDCA12F5-F53C-432B-B0F8-A2A900FE6560}"/>
              </a:ext>
            </a:extLst>
          </p:cNvPr>
          <p:cNvSpPr txBox="1"/>
          <p:nvPr/>
        </p:nvSpPr>
        <p:spPr>
          <a:xfrm>
            <a:off x="4453570" y="1426420"/>
            <a:ext cx="83058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事务状态：</a:t>
            </a:r>
          </a:p>
        </p:txBody>
      </p:sp>
      <p:sp>
        <p:nvSpPr>
          <p:cNvPr id="81" name="文本框 99">
            <a:extLst>
              <a:ext uri="{FF2B5EF4-FFF2-40B4-BE49-F238E27FC236}">
                <a16:creationId xmlns:a16="http://schemas.microsoft.com/office/drawing/2014/main" id="{25395EC4-0F11-4AAA-A3C2-E6346B0024C4}"/>
              </a:ext>
            </a:extLst>
          </p:cNvPr>
          <p:cNvSpPr txBox="1"/>
          <p:nvPr/>
        </p:nvSpPr>
        <p:spPr>
          <a:xfrm>
            <a:off x="5230810" y="1114000"/>
            <a:ext cx="1760220" cy="2834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自动生成</a:t>
            </a:r>
          </a:p>
        </p:txBody>
      </p:sp>
      <p:sp>
        <p:nvSpPr>
          <p:cNvPr id="82" name="文本框 100">
            <a:extLst>
              <a:ext uri="{FF2B5EF4-FFF2-40B4-BE49-F238E27FC236}">
                <a16:creationId xmlns:a16="http://schemas.microsoft.com/office/drawing/2014/main" id="{7DB724AB-46EC-420C-BAEE-F271F9526D1B}"/>
              </a:ext>
            </a:extLst>
          </p:cNvPr>
          <p:cNvSpPr txBox="1"/>
          <p:nvPr/>
        </p:nvSpPr>
        <p:spPr>
          <a:xfrm>
            <a:off x="5223190" y="1441660"/>
            <a:ext cx="1760220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自动更新，缺省为准备</a:t>
            </a:r>
          </a:p>
        </p:txBody>
      </p:sp>
      <p:sp>
        <p:nvSpPr>
          <p:cNvPr id="84" name="文本框 101">
            <a:extLst>
              <a:ext uri="{FF2B5EF4-FFF2-40B4-BE49-F238E27FC236}">
                <a16:creationId xmlns:a16="http://schemas.microsoft.com/office/drawing/2014/main" id="{F25C7D22-B43C-488C-B727-59A3C1428AC5}"/>
              </a:ext>
            </a:extLst>
          </p:cNvPr>
          <p:cNvSpPr txBox="1"/>
          <p:nvPr/>
        </p:nvSpPr>
        <p:spPr>
          <a:xfrm>
            <a:off x="4453570" y="1754080"/>
            <a:ext cx="830580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打样员：</a:t>
            </a:r>
          </a:p>
        </p:txBody>
      </p:sp>
      <p:sp>
        <p:nvSpPr>
          <p:cNvPr id="99" name="文本框 102">
            <a:extLst>
              <a:ext uri="{FF2B5EF4-FFF2-40B4-BE49-F238E27FC236}">
                <a16:creationId xmlns:a16="http://schemas.microsoft.com/office/drawing/2014/main" id="{464A6C68-CF90-44A3-A2D2-5B43F1CB717C}"/>
              </a:ext>
            </a:extLst>
          </p:cNvPr>
          <p:cNvSpPr txBox="1"/>
          <p:nvPr/>
        </p:nvSpPr>
        <p:spPr>
          <a:xfrm>
            <a:off x="5223190" y="1769320"/>
            <a:ext cx="176022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0" name="文本框 103">
            <a:extLst>
              <a:ext uri="{FF2B5EF4-FFF2-40B4-BE49-F238E27FC236}">
                <a16:creationId xmlns:a16="http://schemas.microsoft.com/office/drawing/2014/main" id="{0FE89040-2B79-4A52-BB13-CF45CAD1B715}"/>
              </a:ext>
            </a:extLst>
          </p:cNvPr>
          <p:cNvSpPr txBox="1"/>
          <p:nvPr/>
        </p:nvSpPr>
        <p:spPr>
          <a:xfrm>
            <a:off x="4445950" y="2122610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要求完成日期：</a:t>
            </a:r>
          </a:p>
        </p:txBody>
      </p:sp>
      <p:sp>
        <p:nvSpPr>
          <p:cNvPr id="101" name="文本框 104">
            <a:extLst>
              <a:ext uri="{FF2B5EF4-FFF2-40B4-BE49-F238E27FC236}">
                <a16:creationId xmlns:a16="http://schemas.microsoft.com/office/drawing/2014/main" id="{BD8CA334-7E52-4122-9CE2-EA18063E0DCE}"/>
              </a:ext>
            </a:extLst>
          </p:cNvPr>
          <p:cNvSpPr txBox="1"/>
          <p:nvPr/>
        </p:nvSpPr>
        <p:spPr>
          <a:xfrm>
            <a:off x="5360350" y="2137850"/>
            <a:ext cx="161544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" name="文本框 105">
            <a:extLst>
              <a:ext uri="{FF2B5EF4-FFF2-40B4-BE49-F238E27FC236}">
                <a16:creationId xmlns:a16="http://schemas.microsoft.com/office/drawing/2014/main" id="{BD534586-1137-4AFC-B278-42EC5A73B0DC}"/>
              </a:ext>
            </a:extLst>
          </p:cNvPr>
          <p:cNvSpPr txBox="1"/>
          <p:nvPr/>
        </p:nvSpPr>
        <p:spPr>
          <a:xfrm>
            <a:off x="4400230" y="2642071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要求说明：</a:t>
            </a:r>
          </a:p>
        </p:txBody>
      </p:sp>
      <p:sp>
        <p:nvSpPr>
          <p:cNvPr id="103" name="文本框 106">
            <a:extLst>
              <a:ext uri="{FF2B5EF4-FFF2-40B4-BE49-F238E27FC236}">
                <a16:creationId xmlns:a16="http://schemas.microsoft.com/office/drawing/2014/main" id="{A271B231-B08D-4C00-B826-2161C1B531D9}"/>
              </a:ext>
            </a:extLst>
          </p:cNvPr>
          <p:cNvSpPr txBox="1"/>
          <p:nvPr/>
        </p:nvSpPr>
        <p:spPr>
          <a:xfrm>
            <a:off x="4476430" y="2907263"/>
            <a:ext cx="2415540" cy="65733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" name="文本框 107">
            <a:extLst>
              <a:ext uri="{FF2B5EF4-FFF2-40B4-BE49-F238E27FC236}">
                <a16:creationId xmlns:a16="http://schemas.microsoft.com/office/drawing/2014/main" id="{8A41C0FE-8847-4ECB-BE1D-1452AB91FCF5}"/>
              </a:ext>
            </a:extLst>
          </p:cNvPr>
          <p:cNvSpPr txBox="1"/>
          <p:nvPr/>
        </p:nvSpPr>
        <p:spPr>
          <a:xfrm>
            <a:off x="4376011" y="3669470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备注：</a:t>
            </a:r>
          </a:p>
        </p:txBody>
      </p:sp>
      <p:sp>
        <p:nvSpPr>
          <p:cNvPr id="105" name="文本框 108">
            <a:extLst>
              <a:ext uri="{FF2B5EF4-FFF2-40B4-BE49-F238E27FC236}">
                <a16:creationId xmlns:a16="http://schemas.microsoft.com/office/drawing/2014/main" id="{9CF3B503-2530-44F3-8246-64F64AFC4EFD}"/>
              </a:ext>
            </a:extLst>
          </p:cNvPr>
          <p:cNvSpPr txBox="1"/>
          <p:nvPr/>
        </p:nvSpPr>
        <p:spPr>
          <a:xfrm>
            <a:off x="5458051" y="3684710"/>
            <a:ext cx="144780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remark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" name="文本框 115">
            <a:extLst>
              <a:ext uri="{FF2B5EF4-FFF2-40B4-BE49-F238E27FC236}">
                <a16:creationId xmlns:a16="http://schemas.microsoft.com/office/drawing/2014/main" id="{EB0E57E4-5791-4A47-AC94-96A90AB6CCB0}"/>
              </a:ext>
            </a:extLst>
          </p:cNvPr>
          <p:cNvSpPr txBox="1"/>
          <p:nvPr/>
        </p:nvSpPr>
        <p:spPr>
          <a:xfrm>
            <a:off x="4974504" y="4286280"/>
            <a:ext cx="1889760" cy="4419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业务员挂附件</a:t>
            </a:r>
          </a:p>
        </p:txBody>
      </p:sp>
      <p:sp>
        <p:nvSpPr>
          <p:cNvPr id="111" name="文本框 116">
            <a:extLst>
              <a:ext uri="{FF2B5EF4-FFF2-40B4-BE49-F238E27FC236}">
                <a16:creationId xmlns:a16="http://schemas.microsoft.com/office/drawing/2014/main" id="{6BEC792A-D8A7-47EF-BD4B-B62D8CC73A2D}"/>
              </a:ext>
            </a:extLst>
          </p:cNvPr>
          <p:cNvSpPr txBox="1"/>
          <p:nvPr/>
        </p:nvSpPr>
        <p:spPr>
          <a:xfrm>
            <a:off x="4410624" y="4278660"/>
            <a:ext cx="525780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附件：</a:t>
            </a:r>
          </a:p>
        </p:txBody>
      </p:sp>
      <p:sp>
        <p:nvSpPr>
          <p:cNvPr id="112" name="文本框 207">
            <a:extLst>
              <a:ext uri="{FF2B5EF4-FFF2-40B4-BE49-F238E27FC236}">
                <a16:creationId xmlns:a16="http://schemas.microsoft.com/office/drawing/2014/main" id="{32C251E2-147C-4993-811A-C0D6A3970A4A}"/>
              </a:ext>
            </a:extLst>
          </p:cNvPr>
          <p:cNvSpPr txBox="1"/>
          <p:nvPr/>
        </p:nvSpPr>
        <p:spPr>
          <a:xfrm>
            <a:off x="4957209" y="4909699"/>
            <a:ext cx="1889760" cy="4419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cust_option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文本框 208">
            <a:extLst>
              <a:ext uri="{FF2B5EF4-FFF2-40B4-BE49-F238E27FC236}">
                <a16:creationId xmlns:a16="http://schemas.microsoft.com/office/drawing/2014/main" id="{F4B3B8E9-3270-4844-9F8F-3C8C9D56361F}"/>
              </a:ext>
            </a:extLst>
          </p:cNvPr>
          <p:cNvSpPr txBox="1"/>
          <p:nvPr/>
        </p:nvSpPr>
        <p:spPr>
          <a:xfrm>
            <a:off x="4393329" y="4902079"/>
            <a:ext cx="525780" cy="47448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反馈结果：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BE16BED-3288-4740-9CB2-08EFC934EB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9063" y="5723800"/>
            <a:ext cx="3030401" cy="821474"/>
          </a:xfrm>
          <a:prstGeom prst="rect">
            <a:avLst/>
          </a:prstGeom>
        </p:spPr>
      </p:pic>
      <p:sp>
        <p:nvSpPr>
          <p:cNvPr id="109" name="文本框 112">
            <a:extLst>
              <a:ext uri="{FF2B5EF4-FFF2-40B4-BE49-F238E27FC236}">
                <a16:creationId xmlns:a16="http://schemas.microsoft.com/office/drawing/2014/main" id="{759E5385-70C8-4509-BF21-C75FBDB83A94}"/>
              </a:ext>
            </a:extLst>
          </p:cNvPr>
          <p:cNvSpPr txBox="1"/>
          <p:nvPr/>
        </p:nvSpPr>
        <p:spPr>
          <a:xfrm>
            <a:off x="4305764" y="5576766"/>
            <a:ext cx="2933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申请人：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张三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2020-08-01  12:34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" name="文本框 111">
            <a:extLst>
              <a:ext uri="{FF2B5EF4-FFF2-40B4-BE49-F238E27FC236}">
                <a16:creationId xmlns:a16="http://schemas.microsoft.com/office/drawing/2014/main" id="{D14E0F06-8BC0-4600-AF08-4D639F363AD3}"/>
              </a:ext>
            </a:extLst>
          </p:cNvPr>
          <p:cNvSpPr txBox="1"/>
          <p:nvPr/>
        </p:nvSpPr>
        <p:spPr>
          <a:xfrm>
            <a:off x="4312738" y="6160138"/>
            <a:ext cx="670930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保存</a:t>
            </a:r>
          </a:p>
        </p:txBody>
      </p:sp>
      <p:sp>
        <p:nvSpPr>
          <p:cNvPr id="114" name="文本框 111">
            <a:extLst>
              <a:ext uri="{FF2B5EF4-FFF2-40B4-BE49-F238E27FC236}">
                <a16:creationId xmlns:a16="http://schemas.microsoft.com/office/drawing/2014/main" id="{737BE180-9730-4DA9-9D26-A9A46CD2EE9A}"/>
              </a:ext>
            </a:extLst>
          </p:cNvPr>
          <p:cNvSpPr txBox="1"/>
          <p:nvPr/>
        </p:nvSpPr>
        <p:spPr>
          <a:xfrm>
            <a:off x="5064292" y="6155934"/>
            <a:ext cx="609936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提交</a:t>
            </a:r>
          </a:p>
        </p:txBody>
      </p:sp>
      <p:sp>
        <p:nvSpPr>
          <p:cNvPr id="115" name="文本框 111">
            <a:extLst>
              <a:ext uri="{FF2B5EF4-FFF2-40B4-BE49-F238E27FC236}">
                <a16:creationId xmlns:a16="http://schemas.microsoft.com/office/drawing/2014/main" id="{8B9ADBE6-A4F8-42E5-9AD1-AC5A89AC80A2}"/>
              </a:ext>
            </a:extLst>
          </p:cNvPr>
          <p:cNvSpPr txBox="1"/>
          <p:nvPr/>
        </p:nvSpPr>
        <p:spPr>
          <a:xfrm>
            <a:off x="5787622" y="6163718"/>
            <a:ext cx="609936" cy="2616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中断</a:t>
            </a:r>
          </a:p>
        </p:txBody>
      </p:sp>
      <p:sp>
        <p:nvSpPr>
          <p:cNvPr id="116" name="文本框 111">
            <a:extLst>
              <a:ext uri="{FF2B5EF4-FFF2-40B4-BE49-F238E27FC236}">
                <a16:creationId xmlns:a16="http://schemas.microsoft.com/office/drawing/2014/main" id="{505DFBDA-2ADC-4DB5-A0A8-335250FE018F}"/>
              </a:ext>
            </a:extLst>
          </p:cNvPr>
          <p:cNvSpPr txBox="1"/>
          <p:nvPr/>
        </p:nvSpPr>
        <p:spPr>
          <a:xfrm>
            <a:off x="6490744" y="6160253"/>
            <a:ext cx="800439" cy="2616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查看流程</a:t>
            </a:r>
          </a:p>
        </p:txBody>
      </p:sp>
      <p:sp>
        <p:nvSpPr>
          <p:cNvPr id="117" name="文本框 116">
            <a:extLst>
              <a:ext uri="{FF2B5EF4-FFF2-40B4-BE49-F238E27FC236}">
                <a16:creationId xmlns:a16="http://schemas.microsoft.com/office/drawing/2014/main" id="{CC199D81-9F65-4080-8AFC-9C9A558841F4}"/>
              </a:ext>
            </a:extLst>
          </p:cNvPr>
          <p:cNvSpPr txBox="1"/>
          <p:nvPr/>
        </p:nvSpPr>
        <p:spPr>
          <a:xfrm>
            <a:off x="7847085" y="192832"/>
            <a:ext cx="2111307" cy="7386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1400"/>
              <a:t>准备：流程发起前</a:t>
            </a:r>
          </a:p>
          <a:p>
            <a:r>
              <a:rPr lang="zh-CN" altLang="en-US" sz="1400"/>
              <a:t>进行中：流程发起后</a:t>
            </a:r>
          </a:p>
          <a:p>
            <a:r>
              <a:rPr lang="zh-CN" altLang="en-US" sz="1400"/>
              <a:t>已完成：流程结束后</a:t>
            </a: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C3D7F04A-9E6E-4B6F-96A6-1AC65383664B}"/>
              </a:ext>
            </a:extLst>
          </p:cNvPr>
          <p:cNvCxnSpPr>
            <a:cxnSpLocks/>
            <a:stCxn id="82" idx="3"/>
          </p:cNvCxnSpPr>
          <p:nvPr/>
        </p:nvCxnSpPr>
        <p:spPr>
          <a:xfrm flipV="1">
            <a:off x="6983410" y="896285"/>
            <a:ext cx="853677" cy="676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箭头连接符 118">
            <a:extLst>
              <a:ext uri="{FF2B5EF4-FFF2-40B4-BE49-F238E27FC236}">
                <a16:creationId xmlns:a16="http://schemas.microsoft.com/office/drawing/2014/main" id="{378AA165-4283-4DBE-A88B-08BB42767052}"/>
              </a:ext>
            </a:extLst>
          </p:cNvPr>
          <p:cNvCxnSpPr>
            <a:cxnSpLocks/>
            <a:endCxn id="120" idx="1"/>
          </p:cNvCxnSpPr>
          <p:nvPr/>
        </p:nvCxnSpPr>
        <p:spPr>
          <a:xfrm flipV="1">
            <a:off x="7285419" y="6242259"/>
            <a:ext cx="551669" cy="7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文本框 119">
            <a:extLst>
              <a:ext uri="{FF2B5EF4-FFF2-40B4-BE49-F238E27FC236}">
                <a16:creationId xmlns:a16="http://schemas.microsoft.com/office/drawing/2014/main" id="{DD4B6CFD-DF65-4E04-AC05-2517D7B6672E}"/>
              </a:ext>
            </a:extLst>
          </p:cNvPr>
          <p:cNvSpPr txBox="1"/>
          <p:nvPr/>
        </p:nvSpPr>
        <p:spPr>
          <a:xfrm>
            <a:off x="7837088" y="5765205"/>
            <a:ext cx="4039722" cy="95410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1400"/>
              <a:t>已经启动的流程才可点击中断、查看流程按钮；只有创建人才可点击中断按钮。点击中断时，要提示‘是否确认中断流程’，点击确定后，中断流程，事务状态变为‘准备’，查看流程界面为</a:t>
            </a:r>
            <a:r>
              <a:rPr lang="en-US" altLang="zh-CN" sz="1400"/>
              <a:t>009</a:t>
            </a:r>
            <a:endParaRPr lang="zh-CN" altLang="en-US" sz="1400"/>
          </a:p>
        </p:txBody>
      </p:sp>
      <p:sp>
        <p:nvSpPr>
          <p:cNvPr id="76" name="文本框 156">
            <a:extLst>
              <a:ext uri="{FF2B5EF4-FFF2-40B4-BE49-F238E27FC236}">
                <a16:creationId xmlns:a16="http://schemas.microsoft.com/office/drawing/2014/main" id="{8E3E39BA-7C26-43FE-B27C-E040D82E66DE}"/>
              </a:ext>
            </a:extLst>
          </p:cNvPr>
          <p:cNvSpPr txBox="1"/>
          <p:nvPr/>
        </p:nvSpPr>
        <p:spPr>
          <a:xfrm>
            <a:off x="4351451" y="2386990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样品类型：</a:t>
            </a:r>
          </a:p>
        </p:txBody>
      </p:sp>
      <p:sp>
        <p:nvSpPr>
          <p:cNvPr id="83" name="文本框 157">
            <a:extLst>
              <a:ext uri="{FF2B5EF4-FFF2-40B4-BE49-F238E27FC236}">
                <a16:creationId xmlns:a16="http://schemas.microsoft.com/office/drawing/2014/main" id="{9F39626F-1E02-4107-8E1B-EF0DC0413537}"/>
              </a:ext>
            </a:extLst>
          </p:cNvPr>
          <p:cNvSpPr txBox="1"/>
          <p:nvPr/>
        </p:nvSpPr>
        <p:spPr>
          <a:xfrm>
            <a:off x="5265851" y="2402230"/>
            <a:ext cx="1615440" cy="26161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下拉，从基础数据选择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218A049-057D-489F-B84D-586EB19BD2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1253" y="2761139"/>
            <a:ext cx="3993226" cy="2659610"/>
          </a:xfrm>
          <a:prstGeom prst="rect">
            <a:avLst/>
          </a:prstGeom>
        </p:spPr>
      </p:pic>
      <p:cxnSp>
        <p:nvCxnSpPr>
          <p:cNvPr id="85" name="直接箭头连接符 84">
            <a:extLst>
              <a:ext uri="{FF2B5EF4-FFF2-40B4-BE49-F238E27FC236}">
                <a16:creationId xmlns:a16="http://schemas.microsoft.com/office/drawing/2014/main" id="{5D43B5C8-2E20-4C59-A6DD-D2B557E9B566}"/>
              </a:ext>
            </a:extLst>
          </p:cNvPr>
          <p:cNvCxnSpPr>
            <a:cxnSpLocks/>
            <a:stCxn id="83" idx="3"/>
            <a:endCxn id="86" idx="1"/>
          </p:cNvCxnSpPr>
          <p:nvPr/>
        </p:nvCxnSpPr>
        <p:spPr>
          <a:xfrm flipV="1">
            <a:off x="6881291" y="1050495"/>
            <a:ext cx="2941843" cy="1482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文本框 85">
            <a:extLst>
              <a:ext uri="{FF2B5EF4-FFF2-40B4-BE49-F238E27FC236}">
                <a16:creationId xmlns:a16="http://schemas.microsoft.com/office/drawing/2014/main" id="{6258ECB4-FDA4-4BF0-829F-7E2F6209CE7B}"/>
              </a:ext>
            </a:extLst>
          </p:cNvPr>
          <p:cNvSpPr txBox="1"/>
          <p:nvPr/>
        </p:nvSpPr>
        <p:spPr>
          <a:xfrm>
            <a:off x="9823134" y="758107"/>
            <a:ext cx="2306747" cy="58477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1400"/>
              <a:t>基础数据表名：</a:t>
            </a:r>
            <a:endParaRPr lang="en-US" altLang="zh-CN" sz="1400"/>
          </a:p>
          <a:p>
            <a:r>
              <a:rPr lang="en-US" altLang="zh-CN" sz="1800" b="0" i="0" u="none" strike="noStrike" baseline="0">
                <a:solidFill>
                  <a:srgbClr val="000080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user_bas_samp_type</a:t>
            </a:r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3079045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图片 66">
            <a:extLst>
              <a:ext uri="{FF2B5EF4-FFF2-40B4-BE49-F238E27FC236}">
                <a16:creationId xmlns:a16="http://schemas.microsoft.com/office/drawing/2014/main" id="{7FA9431A-A208-4921-8D47-3C11AEFB9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75" y="88922"/>
            <a:ext cx="3200400" cy="6400800"/>
          </a:xfrm>
          <a:prstGeom prst="rect">
            <a:avLst/>
          </a:prstGeom>
        </p:spPr>
      </p:pic>
      <p:sp>
        <p:nvSpPr>
          <p:cNvPr id="68" name="文本框 67">
            <a:extLst>
              <a:ext uri="{FF2B5EF4-FFF2-40B4-BE49-F238E27FC236}">
                <a16:creationId xmlns:a16="http://schemas.microsoft.com/office/drawing/2014/main" id="{8E0141CF-73C7-4893-8CA0-3BCD5F4007A4}"/>
              </a:ext>
            </a:extLst>
          </p:cNvPr>
          <p:cNvSpPr txBox="1"/>
          <p:nvPr/>
        </p:nvSpPr>
        <p:spPr>
          <a:xfrm>
            <a:off x="185347" y="166799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售前项目事务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8DE666D-92D7-4931-8816-AC8037F5F93E}"/>
              </a:ext>
            </a:extLst>
          </p:cNvPr>
          <p:cNvSpPr txBox="1"/>
          <p:nvPr/>
        </p:nvSpPr>
        <p:spPr>
          <a:xfrm>
            <a:off x="1705208" y="121614"/>
            <a:ext cx="1830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FF0000"/>
                </a:solidFill>
              </a:rPr>
              <a:t>界面编号：</a:t>
            </a:r>
            <a:r>
              <a:rPr lang="en-US" altLang="zh-CN" sz="1600" b="1">
                <a:solidFill>
                  <a:srgbClr val="FF0000"/>
                </a:solidFill>
              </a:rPr>
              <a:t>012</a:t>
            </a:r>
            <a:endParaRPr lang="zh-CN" altLang="en-US" sz="1600" b="1">
              <a:solidFill>
                <a:srgbClr val="FF0000"/>
              </a:solidFill>
            </a:endParaRPr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C2AE4CB4-EF3A-4174-926B-6C85E48054FF}"/>
              </a:ext>
            </a:extLst>
          </p:cNvPr>
          <p:cNvCxnSpPr/>
          <p:nvPr/>
        </p:nvCxnSpPr>
        <p:spPr>
          <a:xfrm>
            <a:off x="282269" y="1518073"/>
            <a:ext cx="2866644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文本框 177">
            <a:extLst>
              <a:ext uri="{FF2B5EF4-FFF2-40B4-BE49-F238E27FC236}">
                <a16:creationId xmlns:a16="http://schemas.microsoft.com/office/drawing/2014/main" id="{FEE01794-C795-4EDD-90F3-0114F4279D60}"/>
              </a:ext>
            </a:extLst>
          </p:cNvPr>
          <p:cNvSpPr txBox="1"/>
          <p:nvPr/>
        </p:nvSpPr>
        <p:spPr>
          <a:xfrm>
            <a:off x="316299" y="1130407"/>
            <a:ext cx="659244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defPPr>
              <a:defRPr lang="zh-CN"/>
            </a:defPPr>
            <a:lvl1pPr indent="0" algn="ctr">
              <a:defRPr sz="1100">
                <a:solidFill>
                  <a:schemeClr val="bg1"/>
                </a:solidFill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zh-CN" altLang="en-US"/>
              <a:t>跟进</a:t>
            </a:r>
          </a:p>
        </p:txBody>
      </p:sp>
      <p:sp>
        <p:nvSpPr>
          <p:cNvPr id="36" name="文本框 178">
            <a:extLst>
              <a:ext uri="{FF2B5EF4-FFF2-40B4-BE49-F238E27FC236}">
                <a16:creationId xmlns:a16="http://schemas.microsoft.com/office/drawing/2014/main" id="{3EF80238-AA50-493D-8B6C-854BF635BCB0}"/>
              </a:ext>
            </a:extLst>
          </p:cNvPr>
          <p:cNvSpPr txBox="1"/>
          <p:nvPr/>
        </p:nvSpPr>
        <p:spPr>
          <a:xfrm>
            <a:off x="1043336" y="1130407"/>
            <a:ext cx="599313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方案</a:t>
            </a:r>
          </a:p>
        </p:txBody>
      </p:sp>
      <p:sp>
        <p:nvSpPr>
          <p:cNvPr id="37" name="文本框 179">
            <a:extLst>
              <a:ext uri="{FF2B5EF4-FFF2-40B4-BE49-F238E27FC236}">
                <a16:creationId xmlns:a16="http://schemas.microsoft.com/office/drawing/2014/main" id="{9C7D2BB6-F533-4B5B-8A23-4C48C403FA3A}"/>
              </a:ext>
            </a:extLst>
          </p:cNvPr>
          <p:cNvSpPr txBox="1"/>
          <p:nvPr/>
        </p:nvSpPr>
        <p:spPr>
          <a:xfrm>
            <a:off x="1842626" y="1130407"/>
            <a:ext cx="599313" cy="283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>
                <a:solidFill>
                  <a:schemeClr val="bg1"/>
                </a:solidFill>
              </a:rPr>
              <a:t>打样</a:t>
            </a:r>
          </a:p>
        </p:txBody>
      </p:sp>
      <p:sp>
        <p:nvSpPr>
          <p:cNvPr id="38" name="文本框 180">
            <a:extLst>
              <a:ext uri="{FF2B5EF4-FFF2-40B4-BE49-F238E27FC236}">
                <a16:creationId xmlns:a16="http://schemas.microsoft.com/office/drawing/2014/main" id="{DCA03B87-9358-43E8-9ED4-7C69E259899F}"/>
              </a:ext>
            </a:extLst>
          </p:cNvPr>
          <p:cNvSpPr txBox="1"/>
          <p:nvPr/>
        </p:nvSpPr>
        <p:spPr>
          <a:xfrm>
            <a:off x="2548397" y="1140798"/>
            <a:ext cx="659244" cy="28341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defPPr>
              <a:defRPr lang="zh-CN"/>
            </a:defPPr>
            <a:lvl1pPr indent="0" algn="ctr">
              <a:defRPr sz="1100">
                <a:solidFill>
                  <a:schemeClr val="bg1"/>
                </a:solidFill>
              </a:defRPr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zh-CN" altLang="en-US"/>
              <a:t>投标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A5D7BE1E-11D8-456E-AD53-8184292576AC}"/>
              </a:ext>
            </a:extLst>
          </p:cNvPr>
          <p:cNvSpPr/>
          <p:nvPr/>
        </p:nvSpPr>
        <p:spPr>
          <a:xfrm>
            <a:off x="289333" y="665979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142632E2-108E-49F0-84B9-AF69F193B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37" y="669355"/>
            <a:ext cx="653558" cy="435705"/>
          </a:xfrm>
          <a:prstGeom prst="rect">
            <a:avLst/>
          </a:prstGeom>
        </p:spPr>
      </p:pic>
      <p:sp>
        <p:nvSpPr>
          <p:cNvPr id="42" name="矩形 41">
            <a:extLst>
              <a:ext uri="{FF2B5EF4-FFF2-40B4-BE49-F238E27FC236}">
                <a16:creationId xmlns:a16="http://schemas.microsoft.com/office/drawing/2014/main" id="{A3518437-C571-43B4-9538-C73A7555F1E3}"/>
              </a:ext>
            </a:extLst>
          </p:cNvPr>
          <p:cNvSpPr/>
          <p:nvPr/>
        </p:nvSpPr>
        <p:spPr>
          <a:xfrm>
            <a:off x="1023629" y="652123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3" name="图片 42">
            <a:extLst>
              <a:ext uri="{FF2B5EF4-FFF2-40B4-BE49-F238E27FC236}">
                <a16:creationId xmlns:a16="http://schemas.microsoft.com/office/drawing/2014/main" id="{4FA2694F-6EB7-44FF-80EA-7E07692AA7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33" y="655499"/>
            <a:ext cx="653558" cy="435705"/>
          </a:xfrm>
          <a:prstGeom prst="rect">
            <a:avLst/>
          </a:prstGeom>
        </p:spPr>
      </p:pic>
      <p:sp>
        <p:nvSpPr>
          <p:cNvPr id="44" name="矩形 43">
            <a:extLst>
              <a:ext uri="{FF2B5EF4-FFF2-40B4-BE49-F238E27FC236}">
                <a16:creationId xmlns:a16="http://schemas.microsoft.com/office/drawing/2014/main" id="{EBA5DFBA-1D8D-451C-9BBD-7C27234AF254}"/>
              </a:ext>
            </a:extLst>
          </p:cNvPr>
          <p:cNvSpPr/>
          <p:nvPr/>
        </p:nvSpPr>
        <p:spPr>
          <a:xfrm>
            <a:off x="1789098" y="638267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5" name="图片 44">
            <a:extLst>
              <a:ext uri="{FF2B5EF4-FFF2-40B4-BE49-F238E27FC236}">
                <a16:creationId xmlns:a16="http://schemas.microsoft.com/office/drawing/2014/main" id="{135FB0F0-BA9B-4FFE-BD8F-BF9FE76F1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502" y="641643"/>
            <a:ext cx="653558" cy="435705"/>
          </a:xfrm>
          <a:prstGeom prst="rect">
            <a:avLst/>
          </a:prstGeom>
        </p:spPr>
      </p:pic>
      <p:sp>
        <p:nvSpPr>
          <p:cNvPr id="46" name="矩形 45">
            <a:extLst>
              <a:ext uri="{FF2B5EF4-FFF2-40B4-BE49-F238E27FC236}">
                <a16:creationId xmlns:a16="http://schemas.microsoft.com/office/drawing/2014/main" id="{D055D27A-99DF-48B1-A7B6-ADAE919AC75A}"/>
              </a:ext>
            </a:extLst>
          </p:cNvPr>
          <p:cNvSpPr/>
          <p:nvPr/>
        </p:nvSpPr>
        <p:spPr>
          <a:xfrm>
            <a:off x="2544171" y="645193"/>
            <a:ext cx="687003" cy="7557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Arial Rounded MT Bold" panose="020F0704030504030204" pitchFamily="34" charset="0"/>
            </a:endParaRPr>
          </a:p>
        </p:txBody>
      </p:sp>
      <p:pic>
        <p:nvPicPr>
          <p:cNvPr id="47" name="图片 46">
            <a:extLst>
              <a:ext uri="{FF2B5EF4-FFF2-40B4-BE49-F238E27FC236}">
                <a16:creationId xmlns:a16="http://schemas.microsoft.com/office/drawing/2014/main" id="{A7B73033-CF80-4A06-BFAC-A5D3308A2D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575" y="648569"/>
            <a:ext cx="653558" cy="435705"/>
          </a:xfrm>
          <a:prstGeom prst="rect">
            <a:avLst/>
          </a:prstGeom>
        </p:spPr>
      </p:pic>
      <p:sp>
        <p:nvSpPr>
          <p:cNvPr id="97" name="文本框 96">
            <a:extLst>
              <a:ext uri="{FF2B5EF4-FFF2-40B4-BE49-F238E27FC236}">
                <a16:creationId xmlns:a16="http://schemas.microsoft.com/office/drawing/2014/main" id="{E4FC443F-A2D3-4BEC-9126-36A75E98E317}"/>
              </a:ext>
            </a:extLst>
          </p:cNvPr>
          <p:cNvSpPr txBox="1"/>
          <p:nvPr/>
        </p:nvSpPr>
        <p:spPr>
          <a:xfrm>
            <a:off x="5815446" y="1416735"/>
            <a:ext cx="3444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说明：</a:t>
            </a:r>
            <a:endParaRPr lang="en-US" altLang="zh-CN"/>
          </a:p>
          <a:p>
            <a:r>
              <a:rPr lang="zh-CN" altLang="en-US"/>
              <a:t>项目投标表：</a:t>
            </a:r>
            <a:r>
              <a:rPr lang="en-US" altLang="zh-CN" sz="1800" b="0" i="0" u="none" strike="noStrike" baseline="0">
                <a:solidFill>
                  <a:srgbClr val="000080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user_proj_bid</a:t>
            </a:r>
            <a:endParaRPr lang="zh-CN" altLang="en-US"/>
          </a:p>
        </p:txBody>
      </p:sp>
      <p:sp>
        <p:nvSpPr>
          <p:cNvPr id="100" name="文本框 40">
            <a:extLst>
              <a:ext uri="{FF2B5EF4-FFF2-40B4-BE49-F238E27FC236}">
                <a16:creationId xmlns:a16="http://schemas.microsoft.com/office/drawing/2014/main" id="{1C631506-DC11-490D-BE96-453AEE1B7049}"/>
              </a:ext>
            </a:extLst>
          </p:cNvPr>
          <p:cNvSpPr txBox="1"/>
          <p:nvPr/>
        </p:nvSpPr>
        <p:spPr>
          <a:xfrm>
            <a:off x="254516" y="1602689"/>
            <a:ext cx="2816352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200" b="1">
                <a:solidFill>
                  <a:srgbClr val="FF0000"/>
                </a:solidFill>
              </a:rPr>
              <a:t>项目名称自动带入</a:t>
            </a:r>
          </a:p>
        </p:txBody>
      </p:sp>
      <p:sp>
        <p:nvSpPr>
          <p:cNvPr id="60" name="文本框 162">
            <a:extLst>
              <a:ext uri="{FF2B5EF4-FFF2-40B4-BE49-F238E27FC236}">
                <a16:creationId xmlns:a16="http://schemas.microsoft.com/office/drawing/2014/main" id="{12F45B68-15C0-4F82-883F-E79F843DC5F4}"/>
              </a:ext>
            </a:extLst>
          </p:cNvPr>
          <p:cNvSpPr txBox="1"/>
          <p:nvPr/>
        </p:nvSpPr>
        <p:spPr>
          <a:xfrm>
            <a:off x="426891" y="2526692"/>
            <a:ext cx="9144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投标负责人：</a:t>
            </a:r>
          </a:p>
        </p:txBody>
      </p:sp>
      <p:sp>
        <p:nvSpPr>
          <p:cNvPr id="61" name="文本框 163">
            <a:extLst>
              <a:ext uri="{FF2B5EF4-FFF2-40B4-BE49-F238E27FC236}">
                <a16:creationId xmlns:a16="http://schemas.microsoft.com/office/drawing/2014/main" id="{2AE9F1DF-24EA-4635-8D01-D902CA263297}"/>
              </a:ext>
            </a:extLst>
          </p:cNvPr>
          <p:cNvSpPr txBox="1"/>
          <p:nvPr/>
        </p:nvSpPr>
        <p:spPr>
          <a:xfrm>
            <a:off x="1707051" y="2541932"/>
            <a:ext cx="117348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bid_man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文本框 164">
            <a:extLst>
              <a:ext uri="{FF2B5EF4-FFF2-40B4-BE49-F238E27FC236}">
                <a16:creationId xmlns:a16="http://schemas.microsoft.com/office/drawing/2014/main" id="{9044C1B6-47D9-46C8-BC1F-1FE8C8B04DCE}"/>
              </a:ext>
            </a:extLst>
          </p:cNvPr>
          <p:cNvSpPr txBox="1"/>
          <p:nvPr/>
        </p:nvSpPr>
        <p:spPr>
          <a:xfrm>
            <a:off x="419271" y="2869592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投标日期：</a:t>
            </a:r>
          </a:p>
        </p:txBody>
      </p:sp>
      <p:sp>
        <p:nvSpPr>
          <p:cNvPr id="71" name="文本框 165">
            <a:extLst>
              <a:ext uri="{FF2B5EF4-FFF2-40B4-BE49-F238E27FC236}">
                <a16:creationId xmlns:a16="http://schemas.microsoft.com/office/drawing/2014/main" id="{353B6A88-4239-4900-9C8E-9C50F6D94812}"/>
              </a:ext>
            </a:extLst>
          </p:cNvPr>
          <p:cNvSpPr txBox="1"/>
          <p:nvPr/>
        </p:nvSpPr>
        <p:spPr>
          <a:xfrm>
            <a:off x="1676571" y="2884832"/>
            <a:ext cx="1190324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bid_date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" name="文本框 166">
            <a:extLst>
              <a:ext uri="{FF2B5EF4-FFF2-40B4-BE49-F238E27FC236}">
                <a16:creationId xmlns:a16="http://schemas.microsoft.com/office/drawing/2014/main" id="{4285BA21-4B17-4663-9663-38472BE124BF}"/>
              </a:ext>
            </a:extLst>
          </p:cNvPr>
          <p:cNvSpPr txBox="1"/>
          <p:nvPr/>
        </p:nvSpPr>
        <p:spPr>
          <a:xfrm>
            <a:off x="369741" y="3140698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投标详情说明：</a:t>
            </a:r>
          </a:p>
        </p:txBody>
      </p:sp>
      <p:sp>
        <p:nvSpPr>
          <p:cNvPr id="73" name="文本框 167">
            <a:extLst>
              <a:ext uri="{FF2B5EF4-FFF2-40B4-BE49-F238E27FC236}">
                <a16:creationId xmlns:a16="http://schemas.microsoft.com/office/drawing/2014/main" id="{117FF7B3-C551-4DCA-B8D4-5C08A71D2FC4}"/>
              </a:ext>
            </a:extLst>
          </p:cNvPr>
          <p:cNvSpPr txBox="1"/>
          <p:nvPr/>
        </p:nvSpPr>
        <p:spPr>
          <a:xfrm>
            <a:off x="482148" y="3412317"/>
            <a:ext cx="2415540" cy="79027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bid_note</a:t>
            </a:r>
            <a:endParaRPr lang="zh-CN" alt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4" name="文本框 168">
            <a:extLst>
              <a:ext uri="{FF2B5EF4-FFF2-40B4-BE49-F238E27FC236}">
                <a16:creationId xmlns:a16="http://schemas.microsoft.com/office/drawing/2014/main" id="{1BECF8EE-DCED-4F35-B0F1-82847C90864B}"/>
              </a:ext>
            </a:extLst>
          </p:cNvPr>
          <p:cNvSpPr txBox="1"/>
          <p:nvPr/>
        </p:nvSpPr>
        <p:spPr>
          <a:xfrm>
            <a:off x="602869" y="5452561"/>
            <a:ext cx="2147404" cy="261610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>
                <a:solidFill>
                  <a:schemeClr val="bg1"/>
                </a:solidFill>
              </a:rPr>
              <a:t>保存</a:t>
            </a:r>
            <a:endParaRPr lang="zh-CN" altLang="en-US" sz="1100">
              <a:solidFill>
                <a:schemeClr val="bg1"/>
              </a:solidFill>
            </a:endParaRPr>
          </a:p>
        </p:txBody>
      </p:sp>
      <p:sp>
        <p:nvSpPr>
          <p:cNvPr id="75" name="文本框 171">
            <a:extLst>
              <a:ext uri="{FF2B5EF4-FFF2-40B4-BE49-F238E27FC236}">
                <a16:creationId xmlns:a16="http://schemas.microsoft.com/office/drawing/2014/main" id="{53E5EE94-23E5-4825-B0EE-EC2D730B35B4}"/>
              </a:ext>
            </a:extLst>
          </p:cNvPr>
          <p:cNvSpPr txBox="1"/>
          <p:nvPr/>
        </p:nvSpPr>
        <p:spPr>
          <a:xfrm>
            <a:off x="308439" y="4272113"/>
            <a:ext cx="102870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是否中标：</a:t>
            </a:r>
          </a:p>
        </p:txBody>
      </p:sp>
      <p:sp>
        <p:nvSpPr>
          <p:cNvPr id="77" name="文本框 172">
            <a:extLst>
              <a:ext uri="{FF2B5EF4-FFF2-40B4-BE49-F238E27FC236}">
                <a16:creationId xmlns:a16="http://schemas.microsoft.com/office/drawing/2014/main" id="{070119C1-E09E-4CC3-A6B9-6A49002D7286}"/>
              </a:ext>
            </a:extLst>
          </p:cNvPr>
          <p:cNvSpPr txBox="1"/>
          <p:nvPr/>
        </p:nvSpPr>
        <p:spPr>
          <a:xfrm>
            <a:off x="1481919" y="4287353"/>
            <a:ext cx="1699260" cy="45563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bid_result</a:t>
            </a:r>
          </a:p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下拉选择：中标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未中标</a:t>
            </a:r>
          </a:p>
        </p:txBody>
      </p:sp>
      <p:sp>
        <p:nvSpPr>
          <p:cNvPr id="80" name="文本框 205">
            <a:extLst>
              <a:ext uri="{FF2B5EF4-FFF2-40B4-BE49-F238E27FC236}">
                <a16:creationId xmlns:a16="http://schemas.microsoft.com/office/drawing/2014/main" id="{EA1C3905-335C-4BA0-9B21-C2D350F36A6E}"/>
              </a:ext>
            </a:extLst>
          </p:cNvPr>
          <p:cNvSpPr txBox="1"/>
          <p:nvPr/>
        </p:nvSpPr>
        <p:spPr>
          <a:xfrm>
            <a:off x="293199" y="4797893"/>
            <a:ext cx="1226820" cy="28341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投标保证金状态：</a:t>
            </a:r>
          </a:p>
        </p:txBody>
      </p:sp>
      <p:sp>
        <p:nvSpPr>
          <p:cNvPr id="81" name="文本框 206">
            <a:extLst>
              <a:ext uri="{FF2B5EF4-FFF2-40B4-BE49-F238E27FC236}">
                <a16:creationId xmlns:a16="http://schemas.microsoft.com/office/drawing/2014/main" id="{0FD1CBB6-0AC3-4971-8ED5-ADDFAA8F66CA}"/>
              </a:ext>
            </a:extLst>
          </p:cNvPr>
          <p:cNvSpPr txBox="1"/>
          <p:nvPr/>
        </p:nvSpPr>
        <p:spPr>
          <a:xfrm>
            <a:off x="1504779" y="4813133"/>
            <a:ext cx="1699260" cy="6467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bid_amt_status</a:t>
            </a:r>
          </a:p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下拉选择：退回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转为履约保证金</a:t>
            </a: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未退回</a:t>
            </a:r>
          </a:p>
        </p:txBody>
      </p:sp>
      <p:cxnSp>
        <p:nvCxnSpPr>
          <p:cNvPr id="82" name="直接连接符 81">
            <a:extLst>
              <a:ext uri="{FF2B5EF4-FFF2-40B4-BE49-F238E27FC236}">
                <a16:creationId xmlns:a16="http://schemas.microsoft.com/office/drawing/2014/main" id="{97AB33E3-125E-4DBD-B261-6B892D944D60}"/>
              </a:ext>
            </a:extLst>
          </p:cNvPr>
          <p:cNvCxnSpPr/>
          <p:nvPr/>
        </p:nvCxnSpPr>
        <p:spPr>
          <a:xfrm>
            <a:off x="316299" y="1952562"/>
            <a:ext cx="2866644" cy="7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文本框 68">
            <a:extLst>
              <a:ext uri="{FF2B5EF4-FFF2-40B4-BE49-F238E27FC236}">
                <a16:creationId xmlns:a16="http://schemas.microsoft.com/office/drawing/2014/main" id="{08103468-D0D0-4FBD-B524-CFD4966C9F68}"/>
              </a:ext>
            </a:extLst>
          </p:cNvPr>
          <p:cNvSpPr txBox="1"/>
          <p:nvPr/>
        </p:nvSpPr>
        <p:spPr>
          <a:xfrm>
            <a:off x="3652183" y="5283284"/>
            <a:ext cx="1247230" cy="6001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只允许业务经理进行保存，其他人只是查看</a:t>
            </a:r>
          </a:p>
        </p:txBody>
      </p:sp>
      <p:cxnSp>
        <p:nvCxnSpPr>
          <p:cNvPr id="102" name="直接箭头连接符 101">
            <a:extLst>
              <a:ext uri="{FF2B5EF4-FFF2-40B4-BE49-F238E27FC236}">
                <a16:creationId xmlns:a16="http://schemas.microsoft.com/office/drawing/2014/main" id="{2CC6EA9B-F1AA-4D0F-ACEC-3C917BB356B1}"/>
              </a:ext>
            </a:extLst>
          </p:cNvPr>
          <p:cNvCxnSpPr>
            <a:cxnSpLocks/>
          </p:cNvCxnSpPr>
          <p:nvPr/>
        </p:nvCxnSpPr>
        <p:spPr>
          <a:xfrm>
            <a:off x="2771338" y="5583366"/>
            <a:ext cx="8196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文本框 162">
            <a:extLst>
              <a:ext uri="{FF2B5EF4-FFF2-40B4-BE49-F238E27FC236}">
                <a16:creationId xmlns:a16="http://schemas.microsoft.com/office/drawing/2014/main" id="{A30DF769-19F4-4FA5-B96C-C84F8D05B461}"/>
              </a:ext>
            </a:extLst>
          </p:cNvPr>
          <p:cNvSpPr txBox="1"/>
          <p:nvPr/>
        </p:nvSpPr>
        <p:spPr>
          <a:xfrm>
            <a:off x="423969" y="2202699"/>
            <a:ext cx="914400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业务经理：</a:t>
            </a:r>
          </a:p>
        </p:txBody>
      </p:sp>
      <p:sp>
        <p:nvSpPr>
          <p:cNvPr id="106" name="文本框 163">
            <a:extLst>
              <a:ext uri="{FF2B5EF4-FFF2-40B4-BE49-F238E27FC236}">
                <a16:creationId xmlns:a16="http://schemas.microsoft.com/office/drawing/2014/main" id="{B67717FB-CCB3-4DFA-8CD2-8895418DC558}"/>
              </a:ext>
            </a:extLst>
          </p:cNvPr>
          <p:cNvSpPr txBox="1"/>
          <p:nvPr/>
        </p:nvSpPr>
        <p:spPr>
          <a:xfrm>
            <a:off x="1693415" y="2216625"/>
            <a:ext cx="1173480" cy="26456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自动带入</a:t>
            </a:r>
          </a:p>
        </p:txBody>
      </p:sp>
      <p:sp>
        <p:nvSpPr>
          <p:cNvPr id="108" name="文本框 68">
            <a:extLst>
              <a:ext uri="{FF2B5EF4-FFF2-40B4-BE49-F238E27FC236}">
                <a16:creationId xmlns:a16="http://schemas.microsoft.com/office/drawing/2014/main" id="{95D48870-3FC4-46AA-9055-61B1493C84C0}"/>
              </a:ext>
            </a:extLst>
          </p:cNvPr>
          <p:cNvSpPr txBox="1"/>
          <p:nvPr/>
        </p:nvSpPr>
        <p:spPr>
          <a:xfrm>
            <a:off x="448686" y="1944074"/>
            <a:ext cx="2300630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zh-CN" altLang="en-US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说明：仅业务经理可维护投标信息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7F14160-1604-4B45-8D67-206DA7D701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0926" y="2353153"/>
            <a:ext cx="4625741" cy="220237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683847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1201</Words>
  <Application>Microsoft Office PowerPoint</Application>
  <PresentationFormat>宽屏</PresentationFormat>
  <Paragraphs>240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等线 Light</vt:lpstr>
      <vt:lpstr>宋体</vt:lpstr>
      <vt:lpstr>微软雅黑</vt:lpstr>
      <vt:lpstr>Arial</vt:lpstr>
      <vt:lpstr>Arial Rounded MT Bold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76769099@qq.com</dc:creator>
  <cp:lastModifiedBy>76769099@qq.com</cp:lastModifiedBy>
  <cp:revision>130</cp:revision>
  <dcterms:created xsi:type="dcterms:W3CDTF">2020-02-15T09:31:53Z</dcterms:created>
  <dcterms:modified xsi:type="dcterms:W3CDTF">2020-09-09T10:21:40Z</dcterms:modified>
</cp:coreProperties>
</file>