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7"/>
  </p:notesMasterIdLst>
  <p:sldIdLst>
    <p:sldId id="256" r:id="rId2"/>
    <p:sldId id="533" r:id="rId3"/>
    <p:sldId id="485" r:id="rId4"/>
    <p:sldId id="534" r:id="rId5"/>
    <p:sldId id="532" r:id="rId6"/>
    <p:sldId id="535" r:id="rId7"/>
    <p:sldId id="536" r:id="rId8"/>
    <p:sldId id="519" r:id="rId9"/>
    <p:sldId id="521" r:id="rId10"/>
    <p:sldId id="526" r:id="rId11"/>
    <p:sldId id="531" r:id="rId12"/>
    <p:sldId id="523" r:id="rId13"/>
    <p:sldId id="524" r:id="rId14"/>
    <p:sldId id="525" r:id="rId15"/>
    <p:sldId id="290" r:id="rId16"/>
  </p:sldIdLst>
  <p:sldSz cx="12241213" cy="6840538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5">
          <p15:clr>
            <a:srgbClr val="A4A3A4"/>
          </p15:clr>
        </p15:guide>
        <p15:guide id="2" pos="39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18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E47"/>
    <a:srgbClr val="20882D"/>
    <a:srgbClr val="FFCC66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917" y="77"/>
      </p:cViewPr>
      <p:guideLst>
        <p:guide orient="horz" pos="2245"/>
        <p:guide pos="390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-2832" y="-90"/>
      </p:cViewPr>
      <p:guideLst>
        <p:guide orient="horz" pos="2931"/>
        <p:guide pos="218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61950" y="685800"/>
            <a:ext cx="61341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ACE801D6-6D2B-4889-BC3C-1AECD98B3F74}" type="slidenum">
              <a:rPr lang="zh-CN" alt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06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E801D6-6D2B-4889-BC3C-1AECD98B3F74}" type="slidenum">
              <a:rPr lang="zh-CN" alt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20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CE801D6-6D2B-4889-BC3C-1AECD98B3F74}" type="slidenum">
              <a:rPr lang="zh-CN" alt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68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7527" y="2125663"/>
            <a:ext cx="10406162" cy="146526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36793" y="3876675"/>
            <a:ext cx="8567629" cy="17478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FB511-F6E2-45E0-A8FB-D1C08764BC87}" type="slidenum">
              <a:rPr lang="zh-CN" altLang="zh-CN"/>
              <a:t>‹#›</a:t>
            </a:fld>
            <a:endParaRPr lang="zh-CN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20636-F0A7-4AE7-A1F4-1F0145CAE0ED}" type="slidenum">
              <a:rPr lang="zh-CN" altLang="zh-CN"/>
              <a:t>‹#›</a:t>
            </a:fld>
            <a:endParaRPr lang="zh-CN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75795" y="274638"/>
            <a:ext cx="2754316" cy="58356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11104" y="274638"/>
            <a:ext cx="8097550" cy="58356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CF1CB-17D3-4C3C-A947-4EBE2E33C24B}" type="slidenum">
              <a:rPr lang="zh-CN" altLang="zh-CN"/>
              <a:t>‹#›</a:t>
            </a:fld>
            <a:endParaRPr lang="zh-CN" altLang="zh-CN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1105" y="274640"/>
            <a:ext cx="11019006" cy="113823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11105" y="1597027"/>
            <a:ext cx="11019006" cy="4513263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00131-3A6E-4DF2-97C1-CA64DC8B420A}" type="slidenum">
              <a:rPr lang="zh-CN" altLang="zh-CN"/>
              <a:t>‹#›</a:t>
            </a:fld>
            <a:endParaRPr lang="zh-CN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14534" y="6445250"/>
            <a:ext cx="2857038" cy="3317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D1F42-50EA-4F97-81D1-68534411754C}" type="slidenum">
              <a:rPr lang="zh-CN" altLang="zh-CN"/>
              <a:t>‹#›</a:t>
            </a:fld>
            <a:endParaRPr lang="zh-CN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6275" y="4395788"/>
            <a:ext cx="10406162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6275" y="2898777"/>
            <a:ext cx="10406162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10ACF-6CF6-478D-B33E-7D452DF632AF}" type="slidenum">
              <a:rPr lang="zh-CN" altLang="zh-CN"/>
              <a:t>‹#›</a:t>
            </a:fld>
            <a:endParaRPr lang="zh-CN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11104" y="1597027"/>
            <a:ext cx="5425063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3307" y="1597027"/>
            <a:ext cx="5426804" cy="451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F51AE-2600-49C4-9BE8-E6010856223B}" type="slidenum">
              <a:rPr lang="zh-CN" altLang="zh-CN"/>
              <a:t>‹#›</a:t>
            </a:fld>
            <a:endParaRPr lang="zh-CN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845" y="274640"/>
            <a:ext cx="11015525" cy="11398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12846" y="1531939"/>
            <a:ext cx="5407652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2846" y="2170115"/>
            <a:ext cx="5407652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18976" y="1531939"/>
            <a:ext cx="5409394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18976" y="2170115"/>
            <a:ext cx="5409394" cy="39401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8E252-E694-457A-83B2-82C2D3940CBE}" type="slidenum">
              <a:rPr lang="zh-CN" altLang="zh-CN"/>
              <a:t>‹#›</a:t>
            </a:fld>
            <a:endParaRPr lang="zh-CN" altLang="zh-C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DE31-EAA8-4A48-9698-86A9D19C36FD}" type="slidenum">
              <a:rPr lang="zh-CN" altLang="zh-CN"/>
              <a:t>‹#›</a:t>
            </a:fld>
            <a:endParaRPr lang="zh-CN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22C63-FC99-44A0-8A6D-E8173371E051}" type="slidenum">
              <a:rPr lang="zh-CN" altLang="zh-CN"/>
              <a:t>‹#›</a:t>
            </a:fld>
            <a:endParaRPr lang="zh-CN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12844" y="273052"/>
            <a:ext cx="4027013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86105" y="273050"/>
            <a:ext cx="6842265" cy="58372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2844" y="1431927"/>
            <a:ext cx="4027013" cy="4678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A4033-4BA4-46FB-B918-CB570DFAB2C3}" type="slidenum">
              <a:rPr lang="zh-CN" altLang="zh-CN"/>
              <a:t>‹#›</a:t>
            </a:fld>
            <a:endParaRPr lang="zh-CN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9146" y="4787900"/>
            <a:ext cx="7345424" cy="565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99146" y="611190"/>
            <a:ext cx="7345424" cy="41036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99146" y="5353052"/>
            <a:ext cx="7345424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C128F-13C2-491A-9FA9-195967125FAA}" type="slidenum">
              <a:rPr lang="zh-CN" altLang="zh-CN"/>
              <a:t>‹#›</a:t>
            </a:fld>
            <a:endParaRPr lang="zh-CN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05" y="274640"/>
            <a:ext cx="11019006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/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05" y="1597027"/>
            <a:ext cx="11019006" cy="451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/>
              <a:t>单击此处编辑母版文本样式</a:t>
            </a:r>
          </a:p>
          <a:p>
            <a:pPr lvl="1"/>
            <a:r>
              <a:rPr lang="zh-CN"/>
              <a:t>第二级</a:t>
            </a:r>
          </a:p>
          <a:p>
            <a:pPr lvl="2"/>
            <a:r>
              <a:rPr lang="zh-CN"/>
              <a:t>第三级</a:t>
            </a:r>
          </a:p>
          <a:p>
            <a:pPr lvl="3"/>
            <a:r>
              <a:rPr lang="zh-CN"/>
              <a:t>第四级</a:t>
            </a:r>
          </a:p>
          <a:p>
            <a:pPr lvl="4"/>
            <a:r>
              <a:rPr lang="zh-CN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04" y="6229352"/>
            <a:ext cx="2857037" cy="474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81966" y="6229352"/>
            <a:ext cx="3877284" cy="4746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35426" y="6445250"/>
            <a:ext cx="2857038" cy="3317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>
              <a:defRPr/>
            </a:pPr>
            <a:fld id="{E89A78AC-6CF7-47EF-AF6D-3F5B8AFADE3C}" type="slidenum">
              <a:rPr lang="zh-CN" altLang="zh-CN"/>
              <a:t>‹#›</a:t>
            </a:fld>
            <a:endParaRPr lang="zh-CN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34"/>
          <p:cNvSpPr txBox="1">
            <a:spLocks noChangeArrowheads="1"/>
          </p:cNvSpPr>
          <p:nvPr/>
        </p:nvSpPr>
        <p:spPr bwMode="auto">
          <a:xfrm>
            <a:off x="1224062" y="2916213"/>
            <a:ext cx="9505056" cy="93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4000" b="1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有福</a:t>
            </a:r>
            <a:r>
              <a:rPr lang="en-US" altLang="zh-CN" sz="4000" b="1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MES</a:t>
            </a:r>
            <a:r>
              <a:rPr lang="zh-CN" altLang="en-US" sz="4000" b="1">
                <a:solidFill>
                  <a:srgbClr val="3333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方案</a:t>
            </a:r>
            <a:endParaRPr lang="zh-CN" altLang="en-US" sz="4000" b="1" dirty="0">
              <a:solidFill>
                <a:srgbClr val="3333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25678" y="4128316"/>
            <a:ext cx="1106424" cy="469233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2020-5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3942" y="222300"/>
            <a:ext cx="2967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质检登记看板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18" y="741575"/>
            <a:ext cx="6162996" cy="0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矩形 4">
            <a:extLst>
              <a:ext uri="{FF2B5EF4-FFF2-40B4-BE49-F238E27FC236}">
                <a16:creationId xmlns:a16="http://schemas.microsoft.com/office/drawing/2014/main" id="{8BBE8318-86F1-49F9-8F09-A9FE0AEDEDAA}"/>
              </a:ext>
            </a:extLst>
          </p:cNvPr>
          <p:cNvSpPr/>
          <p:nvPr/>
        </p:nvSpPr>
        <p:spPr bwMode="auto">
          <a:xfrm>
            <a:off x="684002" y="1260029"/>
            <a:ext cx="11017224" cy="453650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id="{B84D7772-668E-47D5-B66E-417A2141DEEA}"/>
              </a:ext>
            </a:extLst>
          </p:cNvPr>
          <p:cNvSpPr txBox="1"/>
          <p:nvPr/>
        </p:nvSpPr>
        <p:spPr>
          <a:xfrm>
            <a:off x="720006" y="1404045"/>
            <a:ext cx="1394075" cy="379730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质检登记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0">
            <a:extLst>
              <a:ext uri="{FF2B5EF4-FFF2-40B4-BE49-F238E27FC236}">
                <a16:creationId xmlns:a16="http://schemas.microsoft.com/office/drawing/2014/main" id="{DE7BC06A-EBC4-42BB-A210-F2B365B74ED5}"/>
              </a:ext>
            </a:extLst>
          </p:cNvPr>
          <p:cNvSpPr txBox="1"/>
          <p:nvPr/>
        </p:nvSpPr>
        <p:spPr>
          <a:xfrm>
            <a:off x="2052154" y="1404045"/>
            <a:ext cx="1872208" cy="379730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日期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2020-5-27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BB53F692-0B3B-4C08-9F44-0CE46EA2648C}"/>
              </a:ext>
            </a:extLst>
          </p:cNvPr>
          <p:cNvCxnSpPr/>
          <p:nvPr/>
        </p:nvCxnSpPr>
        <p:spPr bwMode="auto">
          <a:xfrm>
            <a:off x="828018" y="1908101"/>
            <a:ext cx="1078813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AB7042CB-A8AF-4887-8FB3-DF0EA20D9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001911"/>
              </p:ext>
            </p:extLst>
          </p:nvPr>
        </p:nvGraphicFramePr>
        <p:xfrm>
          <a:off x="991599" y="2105818"/>
          <a:ext cx="10169565" cy="31866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65109">
                  <a:extLst>
                    <a:ext uri="{9D8B030D-6E8A-4147-A177-3AD203B41FA5}">
                      <a16:colId xmlns:a16="http://schemas.microsoft.com/office/drawing/2014/main" val="370364368"/>
                    </a:ext>
                  </a:extLst>
                </a:gridCol>
                <a:gridCol w="669470">
                  <a:extLst>
                    <a:ext uri="{9D8B030D-6E8A-4147-A177-3AD203B41FA5}">
                      <a16:colId xmlns:a16="http://schemas.microsoft.com/office/drawing/2014/main" val="312437992"/>
                    </a:ext>
                  </a:extLst>
                </a:gridCol>
                <a:gridCol w="1243302">
                  <a:extLst>
                    <a:ext uri="{9D8B030D-6E8A-4147-A177-3AD203B41FA5}">
                      <a16:colId xmlns:a16="http://schemas.microsoft.com/office/drawing/2014/main" val="3725224227"/>
                    </a:ext>
                  </a:extLst>
                </a:gridCol>
                <a:gridCol w="876686">
                  <a:extLst>
                    <a:ext uri="{9D8B030D-6E8A-4147-A177-3AD203B41FA5}">
                      <a16:colId xmlns:a16="http://schemas.microsoft.com/office/drawing/2014/main" val="2341194714"/>
                    </a:ext>
                  </a:extLst>
                </a:gridCol>
                <a:gridCol w="998376">
                  <a:extLst>
                    <a:ext uri="{9D8B030D-6E8A-4147-A177-3AD203B41FA5}">
                      <a16:colId xmlns:a16="http://schemas.microsoft.com/office/drawing/2014/main" val="383191228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72219305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49220318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156626823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069544638"/>
                    </a:ext>
                  </a:extLst>
                </a:gridCol>
                <a:gridCol w="1656182">
                  <a:extLst>
                    <a:ext uri="{9D8B030D-6E8A-4147-A177-3AD203B41FA5}">
                      <a16:colId xmlns:a16="http://schemas.microsoft.com/office/drawing/2014/main" val="1948218254"/>
                    </a:ext>
                  </a:extLst>
                </a:gridCol>
              </a:tblGrid>
              <a:tr h="53110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产品线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机台号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产品名称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尺寸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原材料批次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首检情况</a:t>
                      </a: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已生产数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合格数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不合格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主要不良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5066980"/>
                  </a:ext>
                </a:extLst>
              </a:tr>
              <a:tr h="53110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模压线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#1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地漏盖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450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*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LF-200519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600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08181288"/>
                  </a:ext>
                </a:extLst>
              </a:tr>
              <a:tr h="53110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模压线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#2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地漏盖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450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*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LF-200519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合格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600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400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74430148"/>
                  </a:ext>
                </a:extLst>
              </a:tr>
              <a:tr h="53110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模压线</a:t>
                      </a:r>
                      <a:endParaRPr lang="zh-CN" altLang="en-US" sz="1400" b="0" i="0" u="none" strike="noStrike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#3</a:t>
                      </a:r>
                      <a:endParaRPr lang="en-US" altLang="zh-CN" sz="1400" b="0" i="0" u="none" strike="noStrike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地漏盖</a:t>
                      </a:r>
                      <a:endParaRPr lang="en-US" sz="1400" b="0" i="0" u="none" strike="noStrike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450</a:t>
                      </a:r>
                      <a:r>
                        <a:rPr lang="zh-CN" alt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*</a:t>
                      </a:r>
                      <a:r>
                        <a:rPr lang="en-US" altLang="zh-CN" sz="1400" b="0" i="0" u="none" strike="noStrike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450</a:t>
                      </a: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LF-200519</a:t>
                      </a: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不合格</a:t>
                      </a:r>
                      <a:endParaRPr lang="en-US" altLang="zh-CN" sz="1400" b="0" i="0" u="none" strike="noStrike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400" b="0" i="0" u="none" strike="noStrike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zh-CN" sz="1400" b="0" i="0" u="none" strike="noStrike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1400" u="none" strike="noStrike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834200"/>
                  </a:ext>
                </a:extLst>
              </a:tr>
              <a:tr h="53110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模压线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#4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地漏盖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450</a:t>
                      </a: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*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LF-200519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6178169"/>
                  </a:ext>
                </a:extLst>
              </a:tr>
              <a:tr h="53110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...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地漏盖</a:t>
                      </a:r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highlight>
                            <a:srgbClr val="FFFF00"/>
                          </a:highlight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12038981"/>
                  </a:ext>
                </a:extLst>
              </a:tr>
            </a:tbl>
          </a:graphicData>
        </a:graphic>
      </p:graphicFrame>
      <p:sp>
        <p:nvSpPr>
          <p:cNvPr id="11" name="TextBox 39">
            <a:extLst>
              <a:ext uri="{FF2B5EF4-FFF2-40B4-BE49-F238E27FC236}">
                <a16:creationId xmlns:a16="http://schemas.microsoft.com/office/drawing/2014/main" id="{5FFF997F-3738-497F-92D1-343132A0DC34}"/>
              </a:ext>
            </a:extLst>
          </p:cNvPr>
          <p:cNvSpPr txBox="1"/>
          <p:nvPr/>
        </p:nvSpPr>
        <p:spPr>
          <a:xfrm>
            <a:off x="8088824" y="1363018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抽检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40">
            <a:extLst>
              <a:ext uri="{FF2B5EF4-FFF2-40B4-BE49-F238E27FC236}">
                <a16:creationId xmlns:a16="http://schemas.microsoft.com/office/drawing/2014/main" id="{4D74DB8B-306C-4866-B5BC-EBEC3CBB8557}"/>
              </a:ext>
            </a:extLst>
          </p:cNvPr>
          <p:cNvSpPr txBox="1"/>
          <p:nvPr/>
        </p:nvSpPr>
        <p:spPr>
          <a:xfrm>
            <a:off x="6996703" y="1363018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首检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39">
            <a:extLst>
              <a:ext uri="{FF2B5EF4-FFF2-40B4-BE49-F238E27FC236}">
                <a16:creationId xmlns:a16="http://schemas.microsoft.com/office/drawing/2014/main" id="{2BAFB477-EB8B-469B-ACA0-6E3AA0164F6D}"/>
              </a:ext>
            </a:extLst>
          </p:cNvPr>
          <p:cNvSpPr txBox="1"/>
          <p:nvPr/>
        </p:nvSpPr>
        <p:spPr>
          <a:xfrm>
            <a:off x="9180945" y="1363018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入库检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40094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3942" y="222300"/>
            <a:ext cx="2967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质检登记看板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18" y="741575"/>
            <a:ext cx="6162996" cy="0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矩形 4">
            <a:extLst>
              <a:ext uri="{FF2B5EF4-FFF2-40B4-BE49-F238E27FC236}">
                <a16:creationId xmlns:a16="http://schemas.microsoft.com/office/drawing/2014/main" id="{8BBE8318-86F1-49F9-8F09-A9FE0AEDEDAA}"/>
              </a:ext>
            </a:extLst>
          </p:cNvPr>
          <p:cNvSpPr/>
          <p:nvPr/>
        </p:nvSpPr>
        <p:spPr bwMode="auto">
          <a:xfrm>
            <a:off x="684002" y="1260028"/>
            <a:ext cx="11017224" cy="4896541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id="{B84D7772-668E-47D5-B66E-417A2141DEEA}"/>
              </a:ext>
            </a:extLst>
          </p:cNvPr>
          <p:cNvSpPr txBox="1"/>
          <p:nvPr/>
        </p:nvSpPr>
        <p:spPr>
          <a:xfrm>
            <a:off x="720006" y="1404045"/>
            <a:ext cx="1394075" cy="379730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质检人：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0">
            <a:extLst>
              <a:ext uri="{FF2B5EF4-FFF2-40B4-BE49-F238E27FC236}">
                <a16:creationId xmlns:a16="http://schemas.microsoft.com/office/drawing/2014/main" id="{DE7BC06A-EBC4-42BB-A210-F2B365B74ED5}"/>
              </a:ext>
            </a:extLst>
          </p:cNvPr>
          <p:cNvSpPr txBox="1"/>
          <p:nvPr/>
        </p:nvSpPr>
        <p:spPr>
          <a:xfrm>
            <a:off x="2340186" y="1404045"/>
            <a:ext cx="2196244" cy="379730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质检时间：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2020-5-27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BB53F692-0B3B-4C08-9F44-0CE46EA2648C}"/>
              </a:ext>
            </a:extLst>
          </p:cNvPr>
          <p:cNvCxnSpPr/>
          <p:nvPr/>
        </p:nvCxnSpPr>
        <p:spPr bwMode="auto">
          <a:xfrm>
            <a:off x="828018" y="1908101"/>
            <a:ext cx="1078813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TextBox 39">
            <a:extLst>
              <a:ext uri="{FF2B5EF4-FFF2-40B4-BE49-F238E27FC236}">
                <a16:creationId xmlns:a16="http://schemas.microsoft.com/office/drawing/2014/main" id="{5FFF997F-3738-497F-92D1-343132A0DC34}"/>
              </a:ext>
            </a:extLst>
          </p:cNvPr>
          <p:cNvSpPr txBox="1"/>
          <p:nvPr/>
        </p:nvSpPr>
        <p:spPr>
          <a:xfrm>
            <a:off x="10801126" y="1359180"/>
            <a:ext cx="80507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首件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57C005B0-B878-42C8-BAD3-D265483ECA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248836"/>
              </p:ext>
            </p:extLst>
          </p:nvPr>
        </p:nvGraphicFramePr>
        <p:xfrm>
          <a:off x="936031" y="2116256"/>
          <a:ext cx="10513167" cy="389431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98771">
                  <a:extLst>
                    <a:ext uri="{9D8B030D-6E8A-4147-A177-3AD203B41FA5}">
                      <a16:colId xmlns:a16="http://schemas.microsoft.com/office/drawing/2014/main" val="370364368"/>
                    </a:ext>
                  </a:extLst>
                </a:gridCol>
                <a:gridCol w="1577492">
                  <a:extLst>
                    <a:ext uri="{9D8B030D-6E8A-4147-A177-3AD203B41FA5}">
                      <a16:colId xmlns:a16="http://schemas.microsoft.com/office/drawing/2014/main" val="31243799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372522422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34119471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83191228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722193059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9220318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56626823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069544638"/>
                    </a:ext>
                  </a:extLst>
                </a:gridCol>
              </a:tblGrid>
              <a:tr h="439917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尺寸标准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450</a:t>
                      </a:r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*</a:t>
                      </a:r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450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实测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结构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异常情况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066980"/>
                  </a:ext>
                </a:extLst>
              </a:tr>
              <a:tr h="46706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检验批量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抽样数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判定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9942507"/>
                  </a:ext>
                </a:extLst>
              </a:tr>
              <a:tr h="620929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外观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裂纹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污点</a:t>
                      </a:r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(</a:t>
                      </a:r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杂质</a:t>
                      </a:r>
                      <a:r>
                        <a:rPr lang="en-US" altLang="zh-CN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色差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固化不良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气泡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小孔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缺损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玻璃纤维斑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181288"/>
                  </a:ext>
                </a:extLst>
              </a:tr>
              <a:tr h="620929">
                <a:tc vMerge="1"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430148"/>
                  </a:ext>
                </a:extLst>
              </a:tr>
              <a:tr h="503624">
                <a:tc vMerge="1"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伤痕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变形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油污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划痕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凹凸不平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饰纸偏移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饰纸断裂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饰纸缺陷</a:t>
                      </a: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3834200"/>
                  </a:ext>
                </a:extLst>
              </a:tr>
              <a:tr h="62092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6020115"/>
                  </a:ext>
                </a:extLst>
              </a:tr>
              <a:tr h="620929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其他异常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7620" marR="7620" marT="762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038981"/>
                  </a:ext>
                </a:extLst>
              </a:tr>
            </a:tbl>
          </a:graphicData>
        </a:graphic>
      </p:graphicFrame>
      <p:sp>
        <p:nvSpPr>
          <p:cNvPr id="14" name="TextBox 40">
            <a:extLst>
              <a:ext uri="{FF2B5EF4-FFF2-40B4-BE49-F238E27FC236}">
                <a16:creationId xmlns:a16="http://schemas.microsoft.com/office/drawing/2014/main" id="{F73CC17B-8893-4FC1-8E97-4816CAB97E07}"/>
              </a:ext>
            </a:extLst>
          </p:cNvPr>
          <p:cNvSpPr txBox="1"/>
          <p:nvPr/>
        </p:nvSpPr>
        <p:spPr>
          <a:xfrm>
            <a:off x="9884778" y="1359180"/>
            <a:ext cx="916348" cy="38779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检验阶段：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0">
            <a:extLst>
              <a:ext uri="{FF2B5EF4-FFF2-40B4-BE49-F238E27FC236}">
                <a16:creationId xmlns:a16="http://schemas.microsoft.com/office/drawing/2014/main" id="{A418DA3E-1064-4A51-9BDC-15624DE3E7B2}"/>
              </a:ext>
            </a:extLst>
          </p:cNvPr>
          <p:cNvSpPr txBox="1"/>
          <p:nvPr/>
        </p:nvSpPr>
        <p:spPr>
          <a:xfrm>
            <a:off x="4654322" y="1419737"/>
            <a:ext cx="1250260" cy="379730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机台：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1#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10">
            <a:extLst>
              <a:ext uri="{FF2B5EF4-FFF2-40B4-BE49-F238E27FC236}">
                <a16:creationId xmlns:a16="http://schemas.microsoft.com/office/drawing/2014/main" id="{8551B8C2-3CE1-458A-95E7-E74E370FF919}"/>
              </a:ext>
            </a:extLst>
          </p:cNvPr>
          <p:cNvSpPr txBox="1"/>
          <p:nvPr/>
        </p:nvSpPr>
        <p:spPr>
          <a:xfrm>
            <a:off x="5880748" y="1400706"/>
            <a:ext cx="2505897" cy="379730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产品名称：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39">
            <a:extLst>
              <a:ext uri="{FF2B5EF4-FFF2-40B4-BE49-F238E27FC236}">
                <a16:creationId xmlns:a16="http://schemas.microsoft.com/office/drawing/2014/main" id="{3FC01D24-CAE3-498F-9C28-814BAC920E14}"/>
              </a:ext>
            </a:extLst>
          </p:cNvPr>
          <p:cNvSpPr txBox="1"/>
          <p:nvPr/>
        </p:nvSpPr>
        <p:spPr>
          <a:xfrm>
            <a:off x="6910230" y="1373437"/>
            <a:ext cx="2879525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地漏盖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477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3942" y="222300"/>
            <a:ext cx="2967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包装看板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18" y="741575"/>
            <a:ext cx="6162996" cy="0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矩形 4">
            <a:extLst>
              <a:ext uri="{FF2B5EF4-FFF2-40B4-BE49-F238E27FC236}">
                <a16:creationId xmlns:a16="http://schemas.microsoft.com/office/drawing/2014/main" id="{8BBE8318-86F1-49F9-8F09-A9FE0AEDEDAA}"/>
              </a:ext>
            </a:extLst>
          </p:cNvPr>
          <p:cNvSpPr/>
          <p:nvPr/>
        </p:nvSpPr>
        <p:spPr bwMode="auto">
          <a:xfrm>
            <a:off x="684002" y="1260029"/>
            <a:ext cx="11017224" cy="453650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id="{B84D7772-668E-47D5-B66E-417A2141DEEA}"/>
              </a:ext>
            </a:extLst>
          </p:cNvPr>
          <p:cNvSpPr txBox="1"/>
          <p:nvPr/>
        </p:nvSpPr>
        <p:spPr>
          <a:xfrm>
            <a:off x="720006" y="1404045"/>
            <a:ext cx="1394075" cy="379730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包装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0">
            <a:extLst>
              <a:ext uri="{FF2B5EF4-FFF2-40B4-BE49-F238E27FC236}">
                <a16:creationId xmlns:a16="http://schemas.microsoft.com/office/drawing/2014/main" id="{DE7BC06A-EBC4-42BB-A210-F2B365B74ED5}"/>
              </a:ext>
            </a:extLst>
          </p:cNvPr>
          <p:cNvSpPr txBox="1"/>
          <p:nvPr/>
        </p:nvSpPr>
        <p:spPr>
          <a:xfrm>
            <a:off x="2052154" y="1404045"/>
            <a:ext cx="1872208" cy="379730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日期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2020-5-27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BB53F692-0B3B-4C08-9F44-0CE46EA2648C}"/>
              </a:ext>
            </a:extLst>
          </p:cNvPr>
          <p:cNvCxnSpPr/>
          <p:nvPr/>
        </p:nvCxnSpPr>
        <p:spPr bwMode="auto">
          <a:xfrm>
            <a:off x="828018" y="1908101"/>
            <a:ext cx="1078813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id="{91A0FFAA-B603-4A21-8FE5-3522D8F055B8}"/>
              </a:ext>
            </a:extLst>
          </p:cNvPr>
          <p:cNvSpPr/>
          <p:nvPr/>
        </p:nvSpPr>
        <p:spPr>
          <a:xfrm>
            <a:off x="1586753" y="2051000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项目名称：</a:t>
            </a:r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02F026D-9CCE-4DF3-825C-3C1EE3492B31}"/>
              </a:ext>
            </a:extLst>
          </p:cNvPr>
          <p:cNvSpPr/>
          <p:nvPr/>
        </p:nvSpPr>
        <p:spPr>
          <a:xfrm>
            <a:off x="3983741" y="2051000"/>
            <a:ext cx="14670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/>
              <a:t>规格</a:t>
            </a:r>
            <a:r>
              <a:rPr lang="en-US" altLang="zh-CN"/>
              <a:t>/</a:t>
            </a:r>
            <a:r>
              <a:rPr lang="zh-CN" altLang="en-US"/>
              <a:t>型号： </a:t>
            </a:r>
          </a:p>
        </p:txBody>
      </p:sp>
      <p:sp>
        <p:nvSpPr>
          <p:cNvPr id="18" name="TextBox 39">
            <a:extLst>
              <a:ext uri="{FF2B5EF4-FFF2-40B4-BE49-F238E27FC236}">
                <a16:creationId xmlns:a16="http://schemas.microsoft.com/office/drawing/2014/main" id="{98C3D56C-1DD8-4638-AD58-9A8F59F1AAB3}"/>
              </a:ext>
            </a:extLst>
          </p:cNvPr>
          <p:cNvSpPr txBox="1"/>
          <p:nvPr/>
        </p:nvSpPr>
        <p:spPr>
          <a:xfrm>
            <a:off x="8952920" y="1363018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上一个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40">
            <a:extLst>
              <a:ext uri="{FF2B5EF4-FFF2-40B4-BE49-F238E27FC236}">
                <a16:creationId xmlns:a16="http://schemas.microsoft.com/office/drawing/2014/main" id="{B2519ADA-38E0-493A-80A7-003685C29D4A}"/>
              </a:ext>
            </a:extLst>
          </p:cNvPr>
          <p:cNvSpPr txBox="1"/>
          <p:nvPr/>
        </p:nvSpPr>
        <p:spPr>
          <a:xfrm>
            <a:off x="10045042" y="1363018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下一个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E736F461-943D-4D84-BE4A-090C55ADCD74}"/>
              </a:ext>
            </a:extLst>
          </p:cNvPr>
          <p:cNvSpPr txBox="1"/>
          <p:nvPr/>
        </p:nvSpPr>
        <p:spPr>
          <a:xfrm>
            <a:off x="9124946" y="1958223"/>
            <a:ext cx="1378270" cy="504049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实际完成：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EE5C8116-B316-4B6A-B3CE-43A9ED762256}"/>
              </a:ext>
            </a:extLst>
          </p:cNvPr>
          <p:cNvCxnSpPr/>
          <p:nvPr/>
        </p:nvCxnSpPr>
        <p:spPr bwMode="auto">
          <a:xfrm>
            <a:off x="762541" y="3276253"/>
            <a:ext cx="1078813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01E7B877-ABBE-4E06-B4E9-C05168AF72CE}"/>
              </a:ext>
            </a:extLst>
          </p:cNvPr>
          <p:cNvCxnSpPr/>
          <p:nvPr/>
        </p:nvCxnSpPr>
        <p:spPr bwMode="auto">
          <a:xfrm>
            <a:off x="1188058" y="1980109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文本框 10">
            <a:extLst>
              <a:ext uri="{FF2B5EF4-FFF2-40B4-BE49-F238E27FC236}">
                <a16:creationId xmlns:a16="http://schemas.microsoft.com/office/drawing/2014/main" id="{279570C5-0599-482D-8AEE-3E11C0424079}"/>
              </a:ext>
            </a:extLst>
          </p:cNvPr>
          <p:cNvSpPr txBox="1"/>
          <p:nvPr/>
        </p:nvSpPr>
        <p:spPr>
          <a:xfrm>
            <a:off x="762541" y="2233716"/>
            <a:ext cx="437926" cy="644915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项</a:t>
            </a:r>
            <a:endParaRPr lang="en-US" altLang="zh-CN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目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7724CD5F-3B85-4C2F-85A8-F93A5EF5E359}"/>
              </a:ext>
            </a:extLst>
          </p:cNvPr>
          <p:cNvCxnSpPr/>
          <p:nvPr/>
        </p:nvCxnSpPr>
        <p:spPr bwMode="auto">
          <a:xfrm>
            <a:off x="10321334" y="3765496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文本框 35">
            <a:extLst>
              <a:ext uri="{FF2B5EF4-FFF2-40B4-BE49-F238E27FC236}">
                <a16:creationId xmlns:a16="http://schemas.microsoft.com/office/drawing/2014/main" id="{A22A32A3-99B8-4C51-BEC6-5DB8AF5698F3}"/>
              </a:ext>
            </a:extLst>
          </p:cNvPr>
          <p:cNvSpPr txBox="1"/>
          <p:nvPr/>
        </p:nvSpPr>
        <p:spPr>
          <a:xfrm>
            <a:off x="10446716" y="3564285"/>
            <a:ext cx="1290514" cy="1418267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班次：早班</a:t>
            </a:r>
            <a:endParaRPr lang="en-US" altLang="zh-CN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人员：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40">
            <a:extLst>
              <a:ext uri="{FF2B5EF4-FFF2-40B4-BE49-F238E27FC236}">
                <a16:creationId xmlns:a16="http://schemas.microsoft.com/office/drawing/2014/main" id="{E1D5EC34-C366-4884-B5BE-2D0875273757}"/>
              </a:ext>
            </a:extLst>
          </p:cNvPr>
          <p:cNvSpPr txBox="1"/>
          <p:nvPr/>
        </p:nvSpPr>
        <p:spPr>
          <a:xfrm>
            <a:off x="6768678" y="1363018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开工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Box 40">
            <a:extLst>
              <a:ext uri="{FF2B5EF4-FFF2-40B4-BE49-F238E27FC236}">
                <a16:creationId xmlns:a16="http://schemas.microsoft.com/office/drawing/2014/main" id="{5513C737-334B-444D-94FF-9F9E20CD72B1}"/>
              </a:ext>
            </a:extLst>
          </p:cNvPr>
          <p:cNvSpPr txBox="1"/>
          <p:nvPr/>
        </p:nvSpPr>
        <p:spPr>
          <a:xfrm>
            <a:off x="7860799" y="1363018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完工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BB3D8D08-4EAA-4BB0-907F-474AA88D6F3A}"/>
              </a:ext>
            </a:extLst>
          </p:cNvPr>
          <p:cNvSpPr/>
          <p:nvPr/>
        </p:nvSpPr>
        <p:spPr>
          <a:xfrm>
            <a:off x="6359033" y="2065390"/>
            <a:ext cx="2095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/>
              <a:t>计划数量</a:t>
            </a:r>
            <a:r>
              <a:rPr lang="zh-CN" altLang="en-US">
                <a:sym typeface="Wingdings" panose="05000000000000000000" pitchFamily="2" charset="2"/>
              </a:rPr>
              <a:t>（套）：</a:t>
            </a:r>
            <a:r>
              <a:rPr lang="zh-CN" altLang="en-US"/>
              <a:t> </a:t>
            </a:r>
          </a:p>
        </p:txBody>
      </p:sp>
      <p:graphicFrame>
        <p:nvGraphicFramePr>
          <p:cNvPr id="34" name="表格 33">
            <a:extLst>
              <a:ext uri="{FF2B5EF4-FFF2-40B4-BE49-F238E27FC236}">
                <a16:creationId xmlns:a16="http://schemas.microsoft.com/office/drawing/2014/main" id="{5C0A0CA0-90D9-4228-95EA-54C20FB95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293208"/>
              </p:ext>
            </p:extLst>
          </p:nvPr>
        </p:nvGraphicFramePr>
        <p:xfrm>
          <a:off x="3169911" y="3596822"/>
          <a:ext cx="4822903" cy="175209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48242">
                  <a:extLst>
                    <a:ext uri="{9D8B030D-6E8A-4147-A177-3AD203B41FA5}">
                      <a16:colId xmlns:a16="http://schemas.microsoft.com/office/drawing/2014/main" val="509627085"/>
                    </a:ext>
                  </a:extLst>
                </a:gridCol>
                <a:gridCol w="3274661">
                  <a:extLst>
                    <a:ext uri="{9D8B030D-6E8A-4147-A177-3AD203B41FA5}">
                      <a16:colId xmlns:a16="http://schemas.microsoft.com/office/drawing/2014/main" val="676922460"/>
                    </a:ext>
                  </a:extLst>
                </a:gridCol>
              </a:tblGrid>
              <a:tr h="35041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序号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包条码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19318073"/>
                  </a:ext>
                </a:extLst>
              </a:tr>
              <a:tr h="35041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09630515"/>
                  </a:ext>
                </a:extLst>
              </a:tr>
              <a:tr h="35041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63595141"/>
                  </a:ext>
                </a:extLst>
              </a:tr>
              <a:tr h="35041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71929958"/>
                  </a:ext>
                </a:extLst>
              </a:tr>
              <a:tr h="35041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45010911"/>
                  </a:ext>
                </a:extLst>
              </a:tr>
            </a:tbl>
          </a:graphicData>
        </a:graphic>
      </p:graphicFrame>
      <p:sp>
        <p:nvSpPr>
          <p:cNvPr id="42" name="文本框 10">
            <a:extLst>
              <a:ext uri="{FF2B5EF4-FFF2-40B4-BE49-F238E27FC236}">
                <a16:creationId xmlns:a16="http://schemas.microsoft.com/office/drawing/2014/main" id="{020BE872-CDBD-48B6-9F65-74C0F5C714E6}"/>
              </a:ext>
            </a:extLst>
          </p:cNvPr>
          <p:cNvSpPr txBox="1"/>
          <p:nvPr/>
        </p:nvSpPr>
        <p:spPr>
          <a:xfrm>
            <a:off x="3537681" y="4260237"/>
            <a:ext cx="1482696" cy="811330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/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包条码扫描时自动记录并显示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415BA5C4-2FF9-4EDA-9596-09BF50B2EFAF}"/>
              </a:ext>
            </a:extLst>
          </p:cNvPr>
          <p:cNvSpPr txBox="1"/>
          <p:nvPr/>
        </p:nvSpPr>
        <p:spPr>
          <a:xfrm>
            <a:off x="2664222" y="367632"/>
            <a:ext cx="9096383" cy="914400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通过扫描条码来识别包装的套数，有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包两套或</a:t>
            </a: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套两包的情况，通过标签的数量来识别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155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3942" y="222300"/>
            <a:ext cx="2967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出货计划看板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18" y="741575"/>
            <a:ext cx="6162996" cy="0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矩形 4">
            <a:extLst>
              <a:ext uri="{FF2B5EF4-FFF2-40B4-BE49-F238E27FC236}">
                <a16:creationId xmlns:a16="http://schemas.microsoft.com/office/drawing/2014/main" id="{8BBE8318-86F1-49F9-8F09-A9FE0AEDEDAA}"/>
              </a:ext>
            </a:extLst>
          </p:cNvPr>
          <p:cNvSpPr/>
          <p:nvPr/>
        </p:nvSpPr>
        <p:spPr bwMode="auto">
          <a:xfrm>
            <a:off x="684002" y="1260029"/>
            <a:ext cx="11017224" cy="453650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id="{B84D7772-668E-47D5-B66E-417A2141DEEA}"/>
              </a:ext>
            </a:extLst>
          </p:cNvPr>
          <p:cNvSpPr txBox="1"/>
          <p:nvPr/>
        </p:nvSpPr>
        <p:spPr>
          <a:xfrm>
            <a:off x="720006" y="1404045"/>
            <a:ext cx="1394075" cy="379730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出货计划看板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BB53F692-0B3B-4C08-9F44-0CE46EA2648C}"/>
              </a:ext>
            </a:extLst>
          </p:cNvPr>
          <p:cNvCxnSpPr/>
          <p:nvPr/>
        </p:nvCxnSpPr>
        <p:spPr bwMode="auto">
          <a:xfrm>
            <a:off x="828018" y="1908101"/>
            <a:ext cx="1078813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2675CC13-E135-42D9-BBB9-5C0BA3C2BD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268178"/>
              </p:ext>
            </p:extLst>
          </p:nvPr>
        </p:nvGraphicFramePr>
        <p:xfrm>
          <a:off x="1289538" y="2218870"/>
          <a:ext cx="9865096" cy="321761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0561">
                  <a:extLst>
                    <a:ext uri="{9D8B030D-6E8A-4147-A177-3AD203B41FA5}">
                      <a16:colId xmlns:a16="http://schemas.microsoft.com/office/drawing/2014/main" val="2274259546"/>
                    </a:ext>
                  </a:extLst>
                </a:gridCol>
                <a:gridCol w="1670561">
                  <a:extLst>
                    <a:ext uri="{9D8B030D-6E8A-4147-A177-3AD203B41FA5}">
                      <a16:colId xmlns:a16="http://schemas.microsoft.com/office/drawing/2014/main" val="2588923793"/>
                    </a:ext>
                  </a:extLst>
                </a:gridCol>
                <a:gridCol w="1670561">
                  <a:extLst>
                    <a:ext uri="{9D8B030D-6E8A-4147-A177-3AD203B41FA5}">
                      <a16:colId xmlns:a16="http://schemas.microsoft.com/office/drawing/2014/main" val="1752395058"/>
                    </a:ext>
                  </a:extLst>
                </a:gridCol>
                <a:gridCol w="756148">
                  <a:extLst>
                    <a:ext uri="{9D8B030D-6E8A-4147-A177-3AD203B41FA5}">
                      <a16:colId xmlns:a16="http://schemas.microsoft.com/office/drawing/2014/main" val="2658693407"/>
                    </a:ext>
                  </a:extLst>
                </a:gridCol>
                <a:gridCol w="720978">
                  <a:extLst>
                    <a:ext uri="{9D8B030D-6E8A-4147-A177-3AD203B41FA5}">
                      <a16:colId xmlns:a16="http://schemas.microsoft.com/office/drawing/2014/main" val="3083529195"/>
                    </a:ext>
                  </a:extLst>
                </a:gridCol>
                <a:gridCol w="720978">
                  <a:extLst>
                    <a:ext uri="{9D8B030D-6E8A-4147-A177-3AD203B41FA5}">
                      <a16:colId xmlns:a16="http://schemas.microsoft.com/office/drawing/2014/main" val="1873259079"/>
                    </a:ext>
                  </a:extLst>
                </a:gridCol>
                <a:gridCol w="914411">
                  <a:extLst>
                    <a:ext uri="{9D8B030D-6E8A-4147-A177-3AD203B41FA5}">
                      <a16:colId xmlns:a16="http://schemas.microsoft.com/office/drawing/2014/main" val="1960346254"/>
                    </a:ext>
                  </a:extLst>
                </a:gridCol>
                <a:gridCol w="914411">
                  <a:extLst>
                    <a:ext uri="{9D8B030D-6E8A-4147-A177-3AD203B41FA5}">
                      <a16:colId xmlns:a16="http://schemas.microsoft.com/office/drawing/2014/main" val="3855810325"/>
                    </a:ext>
                  </a:extLst>
                </a:gridCol>
                <a:gridCol w="826487">
                  <a:extLst>
                    <a:ext uri="{9D8B030D-6E8A-4147-A177-3AD203B41FA5}">
                      <a16:colId xmlns:a16="http://schemas.microsoft.com/office/drawing/2014/main" val="1654645463"/>
                    </a:ext>
                  </a:extLst>
                </a:gridCol>
              </a:tblGrid>
              <a:tr h="27444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日期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项目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出货内容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车型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发货地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到货地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发货日期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到货日期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备注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98909597"/>
                  </a:ext>
                </a:extLst>
              </a:tr>
              <a:tr h="274444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400" u="none" strike="noStrike">
                          <a:effectLst/>
                        </a:rPr>
                        <a:t>5</a:t>
                      </a:r>
                      <a:r>
                        <a:rPr lang="zh-CN" altLang="en-US" sz="1400" u="none" strike="noStrike">
                          <a:effectLst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</a:rPr>
                        <a:t>20</a:t>
                      </a:r>
                      <a:r>
                        <a:rPr lang="zh-CN" altLang="en-US" sz="1400" u="none" strike="noStrike">
                          <a:effectLst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苏州大学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主体</a:t>
                      </a:r>
                      <a:r>
                        <a:rPr lang="en-US" altLang="zh-CN" sz="1400" u="none" strike="noStrike">
                          <a:effectLst/>
                        </a:rPr>
                        <a:t>+</a:t>
                      </a:r>
                      <a:r>
                        <a:rPr lang="zh-CN" altLang="en-US" sz="1400" u="none" strike="noStrike">
                          <a:effectLst/>
                        </a:rPr>
                        <a:t>配件</a:t>
                      </a:r>
                      <a:r>
                        <a:rPr lang="en-US" altLang="zh-CN" sz="1400" u="none" strike="noStrike">
                          <a:effectLst/>
                        </a:rPr>
                        <a:t>100</a:t>
                      </a:r>
                      <a:r>
                        <a:rPr lang="zh-CN" altLang="en-US" sz="1400" u="none" strike="noStrike">
                          <a:effectLst/>
                        </a:rPr>
                        <a:t>套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9.6</a:t>
                      </a:r>
                      <a:r>
                        <a:rPr lang="zh-CN" altLang="en-US" sz="1400" u="none" strike="noStrike">
                          <a:effectLst/>
                        </a:rPr>
                        <a:t>米车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苏州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苏州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5</a:t>
                      </a:r>
                      <a:r>
                        <a:rPr lang="zh-CN" altLang="en-US" sz="1400" u="none" strike="noStrike">
                          <a:effectLst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</a:rPr>
                        <a:t>23</a:t>
                      </a:r>
                      <a:r>
                        <a:rPr lang="zh-CN" altLang="en-US" sz="1400" u="none" strike="noStrike">
                          <a:effectLst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77167711"/>
                  </a:ext>
                </a:extLst>
              </a:tr>
              <a:tr h="2744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5</a:t>
                      </a:r>
                      <a:r>
                        <a:rPr lang="zh-CN" altLang="en-US" sz="1400" u="none" strike="noStrike">
                          <a:effectLst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</a:rPr>
                        <a:t>21</a:t>
                      </a:r>
                      <a:r>
                        <a:rPr lang="zh-CN" altLang="en-US" sz="1400" u="none" strike="noStrike">
                          <a:effectLst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白石州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主体</a:t>
                      </a:r>
                      <a:r>
                        <a:rPr lang="en-US" altLang="zh-CN" sz="1400" u="none" strike="noStrike">
                          <a:effectLst/>
                        </a:rPr>
                        <a:t>+</a:t>
                      </a:r>
                      <a:r>
                        <a:rPr lang="zh-CN" altLang="en-US" sz="1400" u="none" strike="noStrike">
                          <a:effectLst/>
                        </a:rPr>
                        <a:t>配件</a:t>
                      </a:r>
                      <a:r>
                        <a:rPr lang="en-US" altLang="zh-CN" sz="1400" u="none" strike="noStrike">
                          <a:effectLst/>
                        </a:rPr>
                        <a:t>100</a:t>
                      </a:r>
                      <a:r>
                        <a:rPr lang="zh-CN" altLang="en-US" sz="1400" u="none" strike="noStrike">
                          <a:effectLst/>
                        </a:rPr>
                        <a:t>套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9.6</a:t>
                      </a:r>
                      <a:r>
                        <a:rPr lang="zh-CN" altLang="en-US" sz="1400" u="none" strike="noStrike">
                          <a:effectLst/>
                        </a:rPr>
                        <a:t>米车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苏州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深圳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5</a:t>
                      </a:r>
                      <a:r>
                        <a:rPr lang="zh-CN" altLang="en-US" sz="1400" u="none" strike="noStrike">
                          <a:effectLst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</a:rPr>
                        <a:t>23</a:t>
                      </a:r>
                      <a:r>
                        <a:rPr lang="zh-CN" altLang="en-US" sz="1400" u="none" strike="noStrike">
                          <a:effectLst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41830746"/>
                  </a:ext>
                </a:extLst>
              </a:tr>
              <a:tr h="27444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5</a:t>
                      </a:r>
                      <a:r>
                        <a:rPr lang="zh-CN" altLang="en-US" sz="1400" u="none" strike="noStrike">
                          <a:effectLst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</a:rPr>
                        <a:t>22</a:t>
                      </a:r>
                      <a:r>
                        <a:rPr lang="zh-CN" altLang="en-US" sz="1400" u="none" strike="noStrike">
                          <a:effectLst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成都泊寓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主体</a:t>
                      </a:r>
                      <a:r>
                        <a:rPr lang="en-US" altLang="zh-CN" sz="1400" u="none" strike="noStrike">
                          <a:effectLst/>
                        </a:rPr>
                        <a:t>+</a:t>
                      </a:r>
                      <a:r>
                        <a:rPr lang="zh-CN" altLang="en-US" sz="1400" u="none" strike="noStrike">
                          <a:effectLst/>
                        </a:rPr>
                        <a:t>配件</a:t>
                      </a:r>
                      <a:r>
                        <a:rPr lang="en-US" altLang="zh-CN" sz="1400" u="none" strike="noStrike">
                          <a:effectLst/>
                        </a:rPr>
                        <a:t>100</a:t>
                      </a:r>
                      <a:r>
                        <a:rPr lang="zh-CN" altLang="en-US" sz="1400" u="none" strike="noStrike">
                          <a:effectLst/>
                        </a:rPr>
                        <a:t>套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9.6</a:t>
                      </a:r>
                      <a:r>
                        <a:rPr lang="zh-CN" altLang="en-US" sz="1400" u="none" strike="noStrike">
                          <a:effectLst/>
                        </a:rPr>
                        <a:t>米车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苏州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成都 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5</a:t>
                      </a:r>
                      <a:r>
                        <a:rPr lang="zh-CN" altLang="en-US" sz="1400" u="none" strike="noStrike">
                          <a:effectLst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</a:rPr>
                        <a:t>23</a:t>
                      </a:r>
                      <a:r>
                        <a:rPr lang="zh-CN" altLang="en-US" sz="1400" u="none" strike="noStrike">
                          <a:effectLst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3530219"/>
                  </a:ext>
                </a:extLst>
              </a:tr>
              <a:tr h="4731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5</a:t>
                      </a:r>
                      <a:r>
                        <a:rPr lang="zh-CN" altLang="en-US" sz="1400" u="none" strike="noStrike">
                          <a:effectLst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</a:rPr>
                        <a:t>23</a:t>
                      </a:r>
                      <a:r>
                        <a:rPr lang="zh-CN" altLang="en-US" sz="1400" u="none" strike="noStrike">
                          <a:effectLst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北京保利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主体</a:t>
                      </a:r>
                      <a:r>
                        <a:rPr lang="en-US" altLang="zh-CN" sz="1400" u="none" strike="noStrike">
                          <a:effectLst/>
                        </a:rPr>
                        <a:t>+</a:t>
                      </a:r>
                      <a:r>
                        <a:rPr lang="zh-CN" altLang="en-US" sz="1400" u="none" strike="noStrike">
                          <a:effectLst/>
                        </a:rPr>
                        <a:t>配件</a:t>
                      </a:r>
                      <a:r>
                        <a:rPr lang="en-US" altLang="zh-CN" sz="1400" u="none" strike="noStrike">
                          <a:effectLst/>
                        </a:rPr>
                        <a:t>100</a:t>
                      </a:r>
                      <a:r>
                        <a:rPr lang="zh-CN" altLang="en-US" sz="1400" u="none" strike="noStrike">
                          <a:effectLst/>
                        </a:rPr>
                        <a:t>套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9.6</a:t>
                      </a:r>
                      <a:r>
                        <a:rPr lang="zh-CN" altLang="en-US" sz="1400" u="none" strike="noStrike">
                          <a:effectLst/>
                        </a:rPr>
                        <a:t>米车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苏州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北京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</a:rPr>
                        <a:t>5</a:t>
                      </a:r>
                      <a:r>
                        <a:rPr lang="zh-CN" altLang="en-US" sz="1400" u="none" strike="noStrike">
                          <a:effectLst/>
                        </a:rPr>
                        <a:t>月</a:t>
                      </a:r>
                      <a:r>
                        <a:rPr lang="en-US" altLang="zh-CN" sz="1400" u="none" strike="noStrike">
                          <a:effectLst/>
                        </a:rPr>
                        <a:t>23</a:t>
                      </a:r>
                      <a:r>
                        <a:rPr lang="zh-CN" altLang="en-US" sz="1400" u="none" strike="noStrike">
                          <a:effectLst/>
                        </a:rPr>
                        <a:t>日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86495045"/>
                  </a:ext>
                </a:extLst>
              </a:tr>
              <a:tr h="27444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0733029"/>
                  </a:ext>
                </a:extLst>
              </a:tr>
              <a:tr h="27444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87217168"/>
                  </a:ext>
                </a:extLst>
              </a:tr>
              <a:tr h="27444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036857"/>
                  </a:ext>
                </a:extLst>
              </a:tr>
              <a:tr h="27444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17760814"/>
                  </a:ext>
                </a:extLst>
              </a:tr>
              <a:tr h="27444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50036806"/>
                  </a:ext>
                </a:extLst>
              </a:tr>
              <a:tr h="27444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u="none" strike="noStrike">
                          <a:effectLst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1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46136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279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3942" y="222300"/>
            <a:ext cx="2967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装车看板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18" y="741575"/>
            <a:ext cx="6162996" cy="0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矩形 4">
            <a:extLst>
              <a:ext uri="{FF2B5EF4-FFF2-40B4-BE49-F238E27FC236}">
                <a16:creationId xmlns:a16="http://schemas.microsoft.com/office/drawing/2014/main" id="{8BBE8318-86F1-49F9-8F09-A9FE0AEDEDAA}"/>
              </a:ext>
            </a:extLst>
          </p:cNvPr>
          <p:cNvSpPr/>
          <p:nvPr/>
        </p:nvSpPr>
        <p:spPr bwMode="auto">
          <a:xfrm>
            <a:off x="684002" y="1260029"/>
            <a:ext cx="11017224" cy="453650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id="{B84D7772-668E-47D5-B66E-417A2141DEEA}"/>
              </a:ext>
            </a:extLst>
          </p:cNvPr>
          <p:cNvSpPr txBox="1"/>
          <p:nvPr/>
        </p:nvSpPr>
        <p:spPr>
          <a:xfrm>
            <a:off x="720006" y="1404045"/>
            <a:ext cx="1394075" cy="379730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装车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0">
            <a:extLst>
              <a:ext uri="{FF2B5EF4-FFF2-40B4-BE49-F238E27FC236}">
                <a16:creationId xmlns:a16="http://schemas.microsoft.com/office/drawing/2014/main" id="{DE7BC06A-EBC4-42BB-A210-F2B365B74ED5}"/>
              </a:ext>
            </a:extLst>
          </p:cNvPr>
          <p:cNvSpPr txBox="1"/>
          <p:nvPr/>
        </p:nvSpPr>
        <p:spPr>
          <a:xfrm>
            <a:off x="2052154" y="1404045"/>
            <a:ext cx="1872208" cy="379730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日期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2020-5-27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BB53F692-0B3B-4C08-9F44-0CE46EA2648C}"/>
              </a:ext>
            </a:extLst>
          </p:cNvPr>
          <p:cNvCxnSpPr/>
          <p:nvPr/>
        </p:nvCxnSpPr>
        <p:spPr bwMode="auto">
          <a:xfrm>
            <a:off x="828018" y="1908101"/>
            <a:ext cx="1078813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id="{91A0FFAA-B603-4A21-8FE5-3522D8F055B8}"/>
              </a:ext>
            </a:extLst>
          </p:cNvPr>
          <p:cNvSpPr/>
          <p:nvPr/>
        </p:nvSpPr>
        <p:spPr>
          <a:xfrm>
            <a:off x="1586753" y="205100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项目：</a:t>
            </a:r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C1BDDC2-4ADB-426B-B551-6A900716DCC6}"/>
              </a:ext>
            </a:extLst>
          </p:cNvPr>
          <p:cNvSpPr/>
          <p:nvPr/>
        </p:nvSpPr>
        <p:spPr>
          <a:xfrm>
            <a:off x="2378266" y="2051000"/>
            <a:ext cx="11079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zh-CN" altLang="en-US"/>
              <a:t>苏州大学</a:t>
            </a:r>
            <a:endParaRPr lang="zh-CN" altLang="en-US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02F026D-9CCE-4DF3-825C-3C1EE3492B31}"/>
              </a:ext>
            </a:extLst>
          </p:cNvPr>
          <p:cNvSpPr/>
          <p:nvPr/>
        </p:nvSpPr>
        <p:spPr>
          <a:xfrm>
            <a:off x="4860338" y="2051000"/>
            <a:ext cx="44286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/>
              <a:t>出货内容：主体</a:t>
            </a:r>
            <a:r>
              <a:rPr lang="en-US" altLang="zh-CN"/>
              <a:t>+</a:t>
            </a:r>
            <a:r>
              <a:rPr lang="zh-CN" altLang="en-US"/>
              <a:t>配件</a:t>
            </a:r>
            <a:r>
              <a:rPr lang="en-US" altLang="zh-CN"/>
              <a:t>100</a:t>
            </a:r>
            <a:r>
              <a:rPr lang="zh-CN" altLang="en-US"/>
              <a:t>套</a:t>
            </a:r>
            <a:endParaRPr lang="zh-CN" altLang="en-US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39">
            <a:extLst>
              <a:ext uri="{FF2B5EF4-FFF2-40B4-BE49-F238E27FC236}">
                <a16:creationId xmlns:a16="http://schemas.microsoft.com/office/drawing/2014/main" id="{98C3D56C-1DD8-4638-AD58-9A8F59F1AAB3}"/>
              </a:ext>
            </a:extLst>
          </p:cNvPr>
          <p:cNvSpPr txBox="1"/>
          <p:nvPr/>
        </p:nvSpPr>
        <p:spPr>
          <a:xfrm>
            <a:off x="8952920" y="1363018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上一个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40">
            <a:extLst>
              <a:ext uri="{FF2B5EF4-FFF2-40B4-BE49-F238E27FC236}">
                <a16:creationId xmlns:a16="http://schemas.microsoft.com/office/drawing/2014/main" id="{B2519ADA-38E0-493A-80A7-003685C29D4A}"/>
              </a:ext>
            </a:extLst>
          </p:cNvPr>
          <p:cNvSpPr txBox="1"/>
          <p:nvPr/>
        </p:nvSpPr>
        <p:spPr>
          <a:xfrm>
            <a:off x="10045042" y="1363018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下一个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E736F461-943D-4D84-BE4A-090C55ADCD74}"/>
              </a:ext>
            </a:extLst>
          </p:cNvPr>
          <p:cNvSpPr txBox="1"/>
          <p:nvPr/>
        </p:nvSpPr>
        <p:spPr>
          <a:xfrm>
            <a:off x="7788800" y="2623231"/>
            <a:ext cx="1378270" cy="504049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实际包数：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D3590017-251A-455B-AD56-5B24E71886B2}"/>
              </a:ext>
            </a:extLst>
          </p:cNvPr>
          <p:cNvSpPr txBox="1"/>
          <p:nvPr/>
        </p:nvSpPr>
        <p:spPr>
          <a:xfrm>
            <a:off x="9528290" y="2623231"/>
            <a:ext cx="1549471" cy="504049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托架数：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EE5C8116-B316-4B6A-B3CE-43A9ED762256}"/>
              </a:ext>
            </a:extLst>
          </p:cNvPr>
          <p:cNvCxnSpPr/>
          <p:nvPr/>
        </p:nvCxnSpPr>
        <p:spPr bwMode="auto">
          <a:xfrm>
            <a:off x="762541" y="3276253"/>
            <a:ext cx="1078813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01E7B877-ABBE-4E06-B4E9-C05168AF72CE}"/>
              </a:ext>
            </a:extLst>
          </p:cNvPr>
          <p:cNvCxnSpPr/>
          <p:nvPr/>
        </p:nvCxnSpPr>
        <p:spPr bwMode="auto">
          <a:xfrm>
            <a:off x="1188058" y="1980109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文本框 10">
            <a:extLst>
              <a:ext uri="{FF2B5EF4-FFF2-40B4-BE49-F238E27FC236}">
                <a16:creationId xmlns:a16="http://schemas.microsoft.com/office/drawing/2014/main" id="{279570C5-0599-482D-8AEE-3E11C0424079}"/>
              </a:ext>
            </a:extLst>
          </p:cNvPr>
          <p:cNvSpPr txBox="1"/>
          <p:nvPr/>
        </p:nvSpPr>
        <p:spPr>
          <a:xfrm>
            <a:off x="762541" y="2233716"/>
            <a:ext cx="437926" cy="644915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装车</a:t>
            </a:r>
            <a:endParaRPr lang="en-US" altLang="zh-CN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内容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A22A32A3-99B8-4C51-BEC6-5DB8AF5698F3}"/>
              </a:ext>
            </a:extLst>
          </p:cNvPr>
          <p:cNvSpPr txBox="1"/>
          <p:nvPr/>
        </p:nvSpPr>
        <p:spPr>
          <a:xfrm>
            <a:off x="10446716" y="3564285"/>
            <a:ext cx="1290514" cy="1418267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班次：早班</a:t>
            </a:r>
            <a:endParaRPr lang="en-US" altLang="zh-CN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人员：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TextBox 40">
            <a:extLst>
              <a:ext uri="{FF2B5EF4-FFF2-40B4-BE49-F238E27FC236}">
                <a16:creationId xmlns:a16="http://schemas.microsoft.com/office/drawing/2014/main" id="{E1D5EC34-C366-4884-B5BE-2D0875273757}"/>
              </a:ext>
            </a:extLst>
          </p:cNvPr>
          <p:cNvSpPr txBox="1"/>
          <p:nvPr/>
        </p:nvSpPr>
        <p:spPr>
          <a:xfrm>
            <a:off x="6768678" y="1363018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开工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Box 40">
            <a:extLst>
              <a:ext uri="{FF2B5EF4-FFF2-40B4-BE49-F238E27FC236}">
                <a16:creationId xmlns:a16="http://schemas.microsoft.com/office/drawing/2014/main" id="{5513C737-334B-444D-94FF-9F9E20CD72B1}"/>
              </a:ext>
            </a:extLst>
          </p:cNvPr>
          <p:cNvSpPr txBox="1"/>
          <p:nvPr/>
        </p:nvSpPr>
        <p:spPr>
          <a:xfrm>
            <a:off x="7860799" y="1363018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完工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5C69930B-3BB5-4236-8CC8-2EF3456E0A87}"/>
              </a:ext>
            </a:extLst>
          </p:cNvPr>
          <p:cNvSpPr txBox="1"/>
          <p:nvPr/>
        </p:nvSpPr>
        <p:spPr>
          <a:xfrm>
            <a:off x="4908351" y="2614243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</a:lstStyle>
          <a:p>
            <a:r>
              <a:rPr lang="zh-CN" altLang="en-US"/>
              <a:t>车牌：苏</a:t>
            </a:r>
            <a:r>
              <a:rPr lang="en-US" altLang="zh-CN"/>
              <a:t>A34321</a:t>
            </a:r>
            <a:endParaRPr lang="zh-CN" altLang="en-US" dirty="0"/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BB3D8D08-4EAA-4BB0-907F-474AA88D6F3A}"/>
              </a:ext>
            </a:extLst>
          </p:cNvPr>
          <p:cNvSpPr/>
          <p:nvPr/>
        </p:nvSpPr>
        <p:spPr>
          <a:xfrm>
            <a:off x="1470815" y="2629644"/>
            <a:ext cx="16594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/>
              <a:t>车型：</a:t>
            </a:r>
            <a:r>
              <a:rPr lang="en-US" altLang="zh-CN"/>
              <a:t>9.6</a:t>
            </a:r>
            <a:r>
              <a:rPr lang="zh-CN" altLang="en-US"/>
              <a:t>米车</a:t>
            </a:r>
            <a:endParaRPr lang="zh-CN" altLang="en-US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4" name="表格 33">
            <a:extLst>
              <a:ext uri="{FF2B5EF4-FFF2-40B4-BE49-F238E27FC236}">
                <a16:creationId xmlns:a16="http://schemas.microsoft.com/office/drawing/2014/main" id="{5C0A0CA0-90D9-4228-95EA-54C20FB95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083780"/>
              </p:ext>
            </p:extLst>
          </p:nvPr>
        </p:nvGraphicFramePr>
        <p:xfrm>
          <a:off x="3544159" y="3687700"/>
          <a:ext cx="3440543" cy="175209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04478">
                  <a:extLst>
                    <a:ext uri="{9D8B030D-6E8A-4147-A177-3AD203B41FA5}">
                      <a16:colId xmlns:a16="http://schemas.microsoft.com/office/drawing/2014/main" val="509627085"/>
                    </a:ext>
                  </a:extLst>
                </a:gridCol>
                <a:gridCol w="2336065">
                  <a:extLst>
                    <a:ext uri="{9D8B030D-6E8A-4147-A177-3AD203B41FA5}">
                      <a16:colId xmlns:a16="http://schemas.microsoft.com/office/drawing/2014/main" val="676922460"/>
                    </a:ext>
                  </a:extLst>
                </a:gridCol>
              </a:tblGrid>
              <a:tr h="35041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序号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箱条码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19318073"/>
                  </a:ext>
                </a:extLst>
              </a:tr>
              <a:tr h="35041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09630515"/>
                  </a:ext>
                </a:extLst>
              </a:tr>
              <a:tr h="35041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63595141"/>
                  </a:ext>
                </a:extLst>
              </a:tr>
              <a:tr h="35041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71929958"/>
                  </a:ext>
                </a:extLst>
              </a:tr>
              <a:tr h="350418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1400" u="none" strike="noStrike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　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45010911"/>
                  </a:ext>
                </a:extLst>
              </a:tr>
            </a:tbl>
          </a:graphicData>
        </a:graphic>
      </p:graphicFrame>
      <p:sp>
        <p:nvSpPr>
          <p:cNvPr id="42" name="文本框 10">
            <a:extLst>
              <a:ext uri="{FF2B5EF4-FFF2-40B4-BE49-F238E27FC236}">
                <a16:creationId xmlns:a16="http://schemas.microsoft.com/office/drawing/2014/main" id="{020BE872-CDBD-48B6-9F65-74C0F5C714E6}"/>
              </a:ext>
            </a:extLst>
          </p:cNvPr>
          <p:cNvSpPr txBox="1"/>
          <p:nvPr/>
        </p:nvSpPr>
        <p:spPr>
          <a:xfrm>
            <a:off x="3911929" y="4351115"/>
            <a:ext cx="1482696" cy="811330"/>
          </a:xfrm>
          <a:prstGeom prst="rect">
            <a:avLst/>
          </a:prstGeom>
          <a:solidFill>
            <a:srgbClr val="FFFF00"/>
          </a:solidFill>
        </p:spPr>
        <p:txBody>
          <a:bodyPr wrap="square" rtlCol="0" anchor="ctr"/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自动显示对应的箱条码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2477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244A6EF-0CF4-4D62-AA6A-CAC3D62E3441}" type="slidenum">
              <a:rPr lang="zh-CN" altLang="zh-CN" smtClean="0"/>
              <a:t>15</a:t>
            </a:fld>
            <a:endParaRPr lang="zh-CN" altLang="zh-CN"/>
          </a:p>
        </p:txBody>
      </p:sp>
      <p:sp>
        <p:nvSpPr>
          <p:cNvPr id="33795" name="TextBox 1"/>
          <p:cNvSpPr txBox="1">
            <a:spLocks noChangeArrowheads="1"/>
          </p:cNvSpPr>
          <p:nvPr/>
        </p:nvSpPr>
        <p:spPr bwMode="auto">
          <a:xfrm>
            <a:off x="3671843" y="2808289"/>
            <a:ext cx="340598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6000">
                <a:solidFill>
                  <a:srgbClr val="C00000"/>
                </a:solidFill>
                <a:ea typeface="Kozuka Gothic Pr6N B" pitchFamily="2" charset="-128"/>
              </a:rPr>
              <a:t>THANKS</a:t>
            </a:r>
          </a:p>
        </p:txBody>
      </p:sp>
      <p:sp>
        <p:nvSpPr>
          <p:cNvPr id="33796" name="空心弧 2"/>
          <p:cNvSpPr/>
          <p:nvPr/>
        </p:nvSpPr>
        <p:spPr bwMode="auto">
          <a:xfrm rot="7086271">
            <a:off x="6984247" y="2316755"/>
            <a:ext cx="1477962" cy="1984779"/>
          </a:xfrm>
          <a:custGeom>
            <a:avLst/>
            <a:gdLst>
              <a:gd name="T0" fmla="*/ 707776 w 1482725"/>
              <a:gd name="T1" fmla="*/ 4015632 h 1482725"/>
              <a:gd name="T2" fmla="*/ 18603 w 1482725"/>
              <a:gd name="T3" fmla="*/ 2458895 h 1482725"/>
              <a:gd name="T4" fmla="*/ 391059 w 1482725"/>
              <a:gd name="T5" fmla="*/ 229227 h 1482725"/>
              <a:gd name="T6" fmla="*/ 1268955 w 1482725"/>
              <a:gd name="T7" fmla="*/ 656187 h 1482725"/>
              <a:gd name="T8" fmla="*/ 1341330 w 1482725"/>
              <a:gd name="T9" fmla="*/ 3102191 h 1482725"/>
              <a:gd name="T10" fmla="*/ 1328446 w 1482725"/>
              <a:gd name="T11" fmla="*/ 3079157 h 1482725"/>
              <a:gd name="T12" fmla="*/ 1257594 w 1482725"/>
              <a:gd name="T13" fmla="*/ 684663 h 1482725"/>
              <a:gd name="T14" fmla="*/ 398187 w 1482725"/>
              <a:gd name="T15" fmla="*/ 266697 h 1482725"/>
              <a:gd name="T16" fmla="*/ 33576 w 1482725"/>
              <a:gd name="T17" fmla="*/ 2449405 h 1482725"/>
              <a:gd name="T18" fmla="*/ 708234 w 1482725"/>
              <a:gd name="T19" fmla="*/ 3973354 h 1482725"/>
              <a:gd name="T20" fmla="*/ 707776 w 1482725"/>
              <a:gd name="T21" fmla="*/ 4015632 h 148272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82725"/>
              <a:gd name="T34" fmla="*/ 0 h 1482725"/>
              <a:gd name="T35" fmla="*/ 1482725 w 1482725"/>
              <a:gd name="T36" fmla="*/ 1482725 h 148272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82725" h="1482725">
                <a:moveTo>
                  <a:pt x="719254" y="1482395"/>
                </a:moveTo>
                <a:cubicBezTo>
                  <a:pt x="382299" y="1472342"/>
                  <a:pt x="94548" y="1236225"/>
                  <a:pt x="18905" y="907716"/>
                </a:cubicBezTo>
                <a:cubicBezTo>
                  <a:pt x="-56738" y="579208"/>
                  <a:pt x="98774" y="241023"/>
                  <a:pt x="397400" y="84620"/>
                </a:cubicBezTo>
                <a:cubicBezTo>
                  <a:pt x="696026" y="-71783"/>
                  <a:pt x="1062576" y="-7024"/>
                  <a:pt x="1289534" y="242235"/>
                </a:cubicBezTo>
                <a:cubicBezTo>
                  <a:pt x="1516492" y="491494"/>
                  <a:pt x="1546711" y="862491"/>
                  <a:pt x="1363085" y="1145194"/>
                </a:cubicBezTo>
                <a:lnTo>
                  <a:pt x="1349991" y="1136690"/>
                </a:lnTo>
                <a:cubicBezTo>
                  <a:pt x="1529750" y="859941"/>
                  <a:pt x="1500167" y="496757"/>
                  <a:pt x="1277989" y="252748"/>
                </a:cubicBezTo>
                <a:cubicBezTo>
                  <a:pt x="1055811" y="8739"/>
                  <a:pt x="696982" y="-54656"/>
                  <a:pt x="404645" y="98453"/>
                </a:cubicBezTo>
                <a:cubicBezTo>
                  <a:pt x="112308" y="251562"/>
                  <a:pt x="-39929" y="582624"/>
                  <a:pt x="34121" y="904213"/>
                </a:cubicBezTo>
                <a:cubicBezTo>
                  <a:pt x="108171" y="1225803"/>
                  <a:pt x="389862" y="1456947"/>
                  <a:pt x="719720" y="1466788"/>
                </a:cubicBezTo>
                <a:cubicBezTo>
                  <a:pt x="719565" y="1471990"/>
                  <a:pt x="719409" y="1477193"/>
                  <a:pt x="719254" y="1482395"/>
                </a:cubicBezTo>
                <a:close/>
              </a:path>
            </a:pathLst>
          </a:custGeom>
          <a:solidFill>
            <a:srgbClr val="C00000"/>
          </a:solidFill>
          <a:ln w="3175">
            <a:solidFill>
              <a:srgbClr val="C00000"/>
            </a:solidFill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33797" name="TextBox 8"/>
          <p:cNvSpPr txBox="1">
            <a:spLocks noChangeArrowheads="1"/>
          </p:cNvSpPr>
          <p:nvPr/>
        </p:nvSpPr>
        <p:spPr bwMode="auto">
          <a:xfrm>
            <a:off x="3870321" y="3651250"/>
            <a:ext cx="2935384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/>
            <a:r>
              <a:rPr lang="zh-CN" altLang="en-US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谢谢聆听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>
            <a:extLst>
              <a:ext uri="{FF2B5EF4-FFF2-40B4-BE49-F238E27FC236}">
                <a16:creationId xmlns:a16="http://schemas.microsoft.com/office/drawing/2014/main" id="{99074D42-5A6A-482F-AB28-6608267DE8F8}"/>
              </a:ext>
            </a:extLst>
          </p:cNvPr>
          <p:cNvSpPr txBox="1"/>
          <p:nvPr/>
        </p:nvSpPr>
        <p:spPr>
          <a:xfrm>
            <a:off x="1008038" y="1044005"/>
            <a:ext cx="6696744" cy="914400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模压二维码组成：材料商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班别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生产日期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产品流水号</a:t>
            </a:r>
            <a:endParaRPr lang="en-US" altLang="zh-CN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物料编号</a:t>
            </a:r>
            <a:endParaRPr lang="en-US" altLang="zh-CN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规格颜色（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600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2000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，梨花白皮纹）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D9BDC0F6-D90B-4D5D-9A6A-F8031E97E46F}"/>
              </a:ext>
            </a:extLst>
          </p:cNvPr>
          <p:cNvSpPr txBox="1"/>
          <p:nvPr/>
        </p:nvSpPr>
        <p:spPr>
          <a:xfrm>
            <a:off x="1000233" y="2474109"/>
            <a:ext cx="6696744" cy="914400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模压二维码组成：材料商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班别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生产日期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产品流水号</a:t>
            </a:r>
            <a:endParaRPr lang="en-US" altLang="zh-CN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物料编号</a:t>
            </a:r>
            <a:endParaRPr lang="en-US" altLang="zh-CN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规格颜色（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1214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，咖啡色、防水盘）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61939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矩形 35"/>
          <p:cNvSpPr/>
          <p:nvPr/>
        </p:nvSpPr>
        <p:spPr bwMode="auto">
          <a:xfrm>
            <a:off x="503983" y="3132237"/>
            <a:ext cx="7704855" cy="3024336"/>
          </a:xfrm>
          <a:prstGeom prst="rect">
            <a:avLst/>
          </a:prstGeom>
          <a:noFill/>
          <a:ln w="9525" cap="flat" cmpd="sng" algn="ctr">
            <a:solidFill>
              <a:schemeClr val="accent5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43942" y="222300"/>
            <a:ext cx="2016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总体思路</a:t>
            </a: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18" y="755973"/>
            <a:ext cx="6162996" cy="0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TextBox 1"/>
          <p:cNvSpPr txBox="1"/>
          <p:nvPr/>
        </p:nvSpPr>
        <p:spPr>
          <a:xfrm>
            <a:off x="503982" y="1967046"/>
            <a:ext cx="8690196" cy="614781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排产计划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2014" y="3256044"/>
            <a:ext cx="1440161" cy="5735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彩钢线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36824" y="3135995"/>
            <a:ext cx="857354" cy="3020577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品检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99698" y="3256044"/>
            <a:ext cx="1440161" cy="5735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模压线</a:t>
            </a: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分机台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698228" y="3256044"/>
            <a:ext cx="1440161" cy="5735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瓷砖线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下箭头 36"/>
          <p:cNvSpPr/>
          <p:nvPr/>
        </p:nvSpPr>
        <p:spPr bwMode="auto">
          <a:xfrm>
            <a:off x="3961811" y="2659407"/>
            <a:ext cx="432048" cy="465339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9" name="上箭头 38"/>
          <p:cNvSpPr/>
          <p:nvPr/>
        </p:nvSpPr>
        <p:spPr bwMode="auto">
          <a:xfrm>
            <a:off x="5598713" y="2659407"/>
            <a:ext cx="450538" cy="465339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55329" y="2717374"/>
            <a:ext cx="1584177" cy="3872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生产计划下达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976590" y="2717374"/>
            <a:ext cx="1066637" cy="3872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生产反馈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8673" y="2049506"/>
            <a:ext cx="609652" cy="480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3115" y="3286413"/>
            <a:ext cx="609652" cy="480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810" y="3286413"/>
            <a:ext cx="609652" cy="480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339" y="3286413"/>
            <a:ext cx="609652" cy="480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3282" y="4802547"/>
            <a:ext cx="609652" cy="480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上箭头 59"/>
          <p:cNvSpPr/>
          <p:nvPr/>
        </p:nvSpPr>
        <p:spPr bwMode="auto">
          <a:xfrm>
            <a:off x="8540232" y="2659407"/>
            <a:ext cx="450538" cy="465339"/>
          </a:xfrm>
          <a:prstGeom prst="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526165" y="2717374"/>
            <a:ext cx="1027716" cy="3872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检验反馈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TextBox 18">
            <a:extLst>
              <a:ext uri="{FF2B5EF4-FFF2-40B4-BE49-F238E27FC236}">
                <a16:creationId xmlns:a16="http://schemas.microsoft.com/office/drawing/2014/main" id="{FD975610-6444-44AF-BD20-074C6C67173B}"/>
              </a:ext>
            </a:extLst>
          </p:cNvPr>
          <p:cNvSpPr txBox="1"/>
          <p:nvPr/>
        </p:nvSpPr>
        <p:spPr>
          <a:xfrm>
            <a:off x="3199698" y="4347069"/>
            <a:ext cx="1440161" cy="5735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 anchor="ctr">
            <a:normAutofit fontScale="92500" lnSpcReduction="10000"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后工序</a:t>
            </a:r>
            <a:endParaRPr lang="en-US" altLang="zh-CN" sz="16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钻孔及切割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6" name="Picture 2">
            <a:extLst>
              <a:ext uri="{FF2B5EF4-FFF2-40B4-BE49-F238E27FC236}">
                <a16:creationId xmlns:a16="http://schemas.microsoft.com/office/drawing/2014/main" id="{69031214-2A06-4193-A130-BA9B2BB9EA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133" y="4470239"/>
            <a:ext cx="609652" cy="480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连接符: 肘形 3">
            <a:extLst>
              <a:ext uri="{FF2B5EF4-FFF2-40B4-BE49-F238E27FC236}">
                <a16:creationId xmlns:a16="http://schemas.microsoft.com/office/drawing/2014/main" id="{B3E80656-81AF-416D-AFA8-E55DD5507420}"/>
              </a:ext>
            </a:extLst>
          </p:cNvPr>
          <p:cNvCxnSpPr>
            <a:cxnSpLocks/>
            <a:stCxn id="14" idx="2"/>
            <a:endCxn id="54" idx="0"/>
          </p:cNvCxnSpPr>
          <p:nvPr/>
        </p:nvCxnSpPr>
        <p:spPr bwMode="auto">
          <a:xfrm rot="16200000" flipH="1">
            <a:off x="2457224" y="2884513"/>
            <a:ext cx="517427" cy="24076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10" name="连接符: 肘形 9">
            <a:extLst>
              <a:ext uri="{FF2B5EF4-FFF2-40B4-BE49-F238E27FC236}">
                <a16:creationId xmlns:a16="http://schemas.microsoft.com/office/drawing/2014/main" id="{94C85CD3-2610-423A-A3E2-8672BA1F343B}"/>
              </a:ext>
            </a:extLst>
          </p:cNvPr>
          <p:cNvCxnSpPr>
            <a:cxnSpLocks/>
            <a:stCxn id="19" idx="2"/>
            <a:endCxn id="54" idx="0"/>
          </p:cNvCxnSpPr>
          <p:nvPr/>
        </p:nvCxnSpPr>
        <p:spPr bwMode="auto">
          <a:xfrm rot="5400000">
            <a:off x="4910331" y="2839090"/>
            <a:ext cx="517427" cy="249853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1487A070-FAE5-415B-B9E5-698D5E9AA4B7}"/>
              </a:ext>
            </a:extLst>
          </p:cNvPr>
          <p:cNvCxnSpPr>
            <a:stCxn id="17" idx="2"/>
            <a:endCxn id="54" idx="0"/>
          </p:cNvCxnSpPr>
          <p:nvPr/>
        </p:nvCxnSpPr>
        <p:spPr bwMode="auto">
          <a:xfrm>
            <a:off x="3919779" y="3829642"/>
            <a:ext cx="0" cy="5174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57" name="TextBox 13">
            <a:extLst>
              <a:ext uri="{FF2B5EF4-FFF2-40B4-BE49-F238E27FC236}">
                <a16:creationId xmlns:a16="http://schemas.microsoft.com/office/drawing/2014/main" id="{4647A7D1-2C91-40FF-AFDF-F1A62FAC2C42}"/>
              </a:ext>
            </a:extLst>
          </p:cNvPr>
          <p:cNvSpPr txBox="1"/>
          <p:nvPr/>
        </p:nvSpPr>
        <p:spPr>
          <a:xfrm>
            <a:off x="3199698" y="5292477"/>
            <a:ext cx="1440161" cy="5735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包装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4" name="直接箭头连接符 63">
            <a:extLst>
              <a:ext uri="{FF2B5EF4-FFF2-40B4-BE49-F238E27FC236}">
                <a16:creationId xmlns:a16="http://schemas.microsoft.com/office/drawing/2014/main" id="{094EA39C-682C-4D26-AB19-140CF82F96D1}"/>
              </a:ext>
            </a:extLst>
          </p:cNvPr>
          <p:cNvCxnSpPr>
            <a:cxnSpLocks/>
            <a:stCxn id="54" idx="2"/>
            <a:endCxn id="57" idx="0"/>
          </p:cNvCxnSpPr>
          <p:nvPr/>
        </p:nvCxnSpPr>
        <p:spPr bwMode="auto">
          <a:xfrm>
            <a:off x="3919779" y="4920667"/>
            <a:ext cx="0" cy="37181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pic>
        <p:nvPicPr>
          <p:cNvPr id="65" name="Picture 3">
            <a:extLst>
              <a:ext uri="{FF2B5EF4-FFF2-40B4-BE49-F238E27FC236}">
                <a16:creationId xmlns:a16="http://schemas.microsoft.com/office/drawing/2014/main" id="{B34B7AFF-08DB-487C-A4C7-CF8358BE01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9064" y="2422173"/>
            <a:ext cx="1627841" cy="1247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" name="右箭头 3">
            <a:extLst>
              <a:ext uri="{FF2B5EF4-FFF2-40B4-BE49-F238E27FC236}">
                <a16:creationId xmlns:a16="http://schemas.microsoft.com/office/drawing/2014/main" id="{813D1FD2-8C11-45A3-982F-9048B0D03B44}"/>
              </a:ext>
            </a:extLst>
          </p:cNvPr>
          <p:cNvSpPr/>
          <p:nvPr/>
        </p:nvSpPr>
        <p:spPr bwMode="auto">
          <a:xfrm>
            <a:off x="9359674" y="2109757"/>
            <a:ext cx="432048" cy="36004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68" name="Picture 4">
            <a:extLst>
              <a:ext uri="{FF2B5EF4-FFF2-40B4-BE49-F238E27FC236}">
                <a16:creationId xmlns:a16="http://schemas.microsoft.com/office/drawing/2014/main" id="{F646F9D6-6C9D-465E-9258-2C41EEE83ACD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2984" y="4285152"/>
            <a:ext cx="720000" cy="1294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矩形 23">
            <a:extLst>
              <a:ext uri="{FF2B5EF4-FFF2-40B4-BE49-F238E27FC236}">
                <a16:creationId xmlns:a16="http://schemas.microsoft.com/office/drawing/2014/main" id="{BCBE3BB9-F99E-486D-9762-C0DBCD9D2E14}"/>
              </a:ext>
            </a:extLst>
          </p:cNvPr>
          <p:cNvSpPr/>
          <p:nvPr/>
        </p:nvSpPr>
        <p:spPr bwMode="auto">
          <a:xfrm>
            <a:off x="9792272" y="1967046"/>
            <a:ext cx="2016966" cy="418952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0" name="TextBox 61">
            <a:extLst>
              <a:ext uri="{FF2B5EF4-FFF2-40B4-BE49-F238E27FC236}">
                <a16:creationId xmlns:a16="http://schemas.microsoft.com/office/drawing/2014/main" id="{B0031234-44EE-4513-A1C2-1A1E5BC95A26}"/>
              </a:ext>
            </a:extLst>
          </p:cNvPr>
          <p:cNvSpPr txBox="1"/>
          <p:nvPr/>
        </p:nvSpPr>
        <p:spPr>
          <a:xfrm>
            <a:off x="10217017" y="3674544"/>
            <a:ext cx="1027716" cy="3872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车间看板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1" name="TextBox 61">
            <a:extLst>
              <a:ext uri="{FF2B5EF4-FFF2-40B4-BE49-F238E27FC236}">
                <a16:creationId xmlns:a16="http://schemas.microsoft.com/office/drawing/2014/main" id="{EC596B01-17B2-4EC0-98BB-E52CDDA22077}"/>
              </a:ext>
            </a:extLst>
          </p:cNvPr>
          <p:cNvSpPr txBox="1"/>
          <p:nvPr/>
        </p:nvSpPr>
        <p:spPr>
          <a:xfrm>
            <a:off x="10263754" y="5721382"/>
            <a:ext cx="1027716" cy="3872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手机端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2" name="TextBox 1">
            <a:extLst>
              <a:ext uri="{FF2B5EF4-FFF2-40B4-BE49-F238E27FC236}">
                <a16:creationId xmlns:a16="http://schemas.microsoft.com/office/drawing/2014/main" id="{C2CEAE76-233D-4AD7-B4C8-EF0C5EA06A08}"/>
              </a:ext>
            </a:extLst>
          </p:cNvPr>
          <p:cNvSpPr txBox="1"/>
          <p:nvPr/>
        </p:nvSpPr>
        <p:spPr>
          <a:xfrm>
            <a:off x="503982" y="1044005"/>
            <a:ext cx="8690196" cy="614781"/>
          </a:xfrm>
          <a:prstGeom prst="rect">
            <a:avLst/>
          </a:prstGeom>
          <a:noFill/>
          <a:ln>
            <a:solidFill>
              <a:schemeClr val="accent5">
                <a:lumMod val="25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600">
                <a:latin typeface="微软雅黑" panose="020B0503020204020204" pitchFamily="34" charset="-122"/>
                <a:ea typeface="微软雅黑" panose="020B0503020204020204" pitchFamily="34" charset="-122"/>
              </a:rPr>
              <a:t>ERP</a:t>
            </a:r>
            <a:r>
              <a:rPr lang="zh-CN" altLang="en-US" sz="1600">
                <a:latin typeface="微软雅黑" panose="020B0503020204020204" pitchFamily="34" charset="-122"/>
                <a:ea typeface="微软雅黑" panose="020B0503020204020204" pitchFamily="34" charset="-122"/>
              </a:rPr>
              <a:t>工单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83E7B754-5538-4B70-A0EA-2A2BEF0623E4}"/>
              </a:ext>
            </a:extLst>
          </p:cNvPr>
          <p:cNvCxnSpPr>
            <a:stCxn id="72" idx="2"/>
            <a:endCxn id="2" idx="0"/>
          </p:cNvCxnSpPr>
          <p:nvPr/>
        </p:nvCxnSpPr>
        <p:spPr bwMode="auto">
          <a:xfrm>
            <a:off x="4849080" y="1658786"/>
            <a:ext cx="0" cy="3082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30" name="连接符: 肘形 29">
            <a:extLst>
              <a:ext uri="{FF2B5EF4-FFF2-40B4-BE49-F238E27FC236}">
                <a16:creationId xmlns:a16="http://schemas.microsoft.com/office/drawing/2014/main" id="{5930839C-6F90-4B98-B1C7-B40AAA94134D}"/>
              </a:ext>
            </a:extLst>
          </p:cNvPr>
          <p:cNvCxnSpPr>
            <a:cxnSpLocks/>
            <a:stCxn id="57" idx="1"/>
            <a:endCxn id="72" idx="1"/>
          </p:cNvCxnSpPr>
          <p:nvPr/>
        </p:nvCxnSpPr>
        <p:spPr bwMode="auto">
          <a:xfrm rot="10800000">
            <a:off x="503982" y="1351396"/>
            <a:ext cx="2695716" cy="4227880"/>
          </a:xfrm>
          <a:prstGeom prst="bentConnector3">
            <a:avLst>
              <a:gd name="adj1" fmla="val 10848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3942" y="222300"/>
            <a:ext cx="2967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生产单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18" y="741575"/>
            <a:ext cx="6162996" cy="0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3B049910-E287-41B7-9420-49B22FEB00C0}"/>
              </a:ext>
            </a:extLst>
          </p:cNvPr>
          <p:cNvSpPr txBox="1"/>
          <p:nvPr/>
        </p:nvSpPr>
        <p:spPr>
          <a:xfrm>
            <a:off x="3815621" y="1303242"/>
            <a:ext cx="2304256" cy="388835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销售人员接单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交付平台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53677DB-1F26-4D1E-8CAE-C0878AA6255B}"/>
              </a:ext>
            </a:extLst>
          </p:cNvPr>
          <p:cNvSpPr txBox="1"/>
          <p:nvPr/>
        </p:nvSpPr>
        <p:spPr>
          <a:xfrm>
            <a:off x="3580350" y="1974770"/>
            <a:ext cx="2788150" cy="388835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PMC-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分配订单（部件级别）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5511E70-89E4-4C35-A3D8-4625B961C654}"/>
              </a:ext>
            </a:extLst>
          </p:cNvPr>
          <p:cNvSpPr txBox="1"/>
          <p:nvPr/>
        </p:nvSpPr>
        <p:spPr>
          <a:xfrm>
            <a:off x="3830249" y="2579629"/>
            <a:ext cx="2304256" cy="388835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工厂计划员</a:t>
            </a:r>
            <a:r>
              <a:rPr lang="en-US" altLang="zh-CN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工厂计划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F0FEC69-841B-4BA1-9510-3506C6F0066C}"/>
              </a:ext>
            </a:extLst>
          </p:cNvPr>
          <p:cNvSpPr txBox="1"/>
          <p:nvPr/>
        </p:nvSpPr>
        <p:spPr>
          <a:xfrm>
            <a:off x="3456310" y="3256496"/>
            <a:ext cx="1494527" cy="388835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车间：生产计划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07F9DDE-1E82-47B4-912D-4275EA72815D}"/>
              </a:ext>
            </a:extLst>
          </p:cNvPr>
          <p:cNvSpPr txBox="1"/>
          <p:nvPr/>
        </p:nvSpPr>
        <p:spPr>
          <a:xfrm>
            <a:off x="5547171" y="3177320"/>
            <a:ext cx="1246386" cy="388835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采购：采购清单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DC6A0F7A-5CA7-4A9C-8FC6-A364B814CED7}"/>
              </a:ext>
            </a:extLst>
          </p:cNvPr>
          <p:cNvCxnSpPr>
            <a:cxnSpLocks/>
            <a:stCxn id="9" idx="2"/>
            <a:endCxn id="10" idx="0"/>
          </p:cNvCxnSpPr>
          <p:nvPr/>
        </p:nvCxnSpPr>
        <p:spPr bwMode="auto">
          <a:xfrm flipH="1">
            <a:off x="4203574" y="2968464"/>
            <a:ext cx="778803" cy="2880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85ADD258-EDC8-47A3-A9F7-AED722BFCDF5}"/>
              </a:ext>
            </a:extLst>
          </p:cNvPr>
          <p:cNvCxnSpPr>
            <a:stCxn id="9" idx="2"/>
            <a:endCxn id="11" idx="0"/>
          </p:cNvCxnSpPr>
          <p:nvPr/>
        </p:nvCxnSpPr>
        <p:spPr bwMode="auto">
          <a:xfrm>
            <a:off x="4982377" y="2968464"/>
            <a:ext cx="1187987" cy="2088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17" name="文本框 16">
            <a:extLst>
              <a:ext uri="{FF2B5EF4-FFF2-40B4-BE49-F238E27FC236}">
                <a16:creationId xmlns:a16="http://schemas.microsoft.com/office/drawing/2014/main" id="{51C6F913-C17B-408C-8682-78063928D14B}"/>
              </a:ext>
            </a:extLst>
          </p:cNvPr>
          <p:cNvSpPr txBox="1"/>
          <p:nvPr/>
        </p:nvSpPr>
        <p:spPr>
          <a:xfrm>
            <a:off x="7776790" y="3177320"/>
            <a:ext cx="1246386" cy="388835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仓库：周发货计划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2B02AF0D-CEC2-4E82-9520-26C501B8076C}"/>
              </a:ext>
            </a:extLst>
          </p:cNvPr>
          <p:cNvCxnSpPr>
            <a:cxnSpLocks/>
            <a:stCxn id="9" idx="2"/>
            <a:endCxn id="17" idx="0"/>
          </p:cNvCxnSpPr>
          <p:nvPr/>
        </p:nvCxnSpPr>
        <p:spPr bwMode="auto">
          <a:xfrm>
            <a:off x="4982377" y="2968464"/>
            <a:ext cx="3417606" cy="2088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22" name="文本框 21">
            <a:extLst>
              <a:ext uri="{FF2B5EF4-FFF2-40B4-BE49-F238E27FC236}">
                <a16:creationId xmlns:a16="http://schemas.microsoft.com/office/drawing/2014/main" id="{33028463-EA5C-4904-9659-60CF3389AF88}"/>
              </a:ext>
            </a:extLst>
          </p:cNvPr>
          <p:cNvSpPr txBox="1"/>
          <p:nvPr/>
        </p:nvSpPr>
        <p:spPr>
          <a:xfrm>
            <a:off x="3456309" y="3903872"/>
            <a:ext cx="1494527" cy="388835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主任：派工单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2E1C7C00-A248-497F-BFDE-5C9610E6C0C4}"/>
              </a:ext>
            </a:extLst>
          </p:cNvPr>
          <p:cNvCxnSpPr>
            <a:stCxn id="10" idx="2"/>
            <a:endCxn id="22" idx="0"/>
          </p:cNvCxnSpPr>
          <p:nvPr/>
        </p:nvCxnSpPr>
        <p:spPr bwMode="auto">
          <a:xfrm flipH="1">
            <a:off x="4203573" y="3645331"/>
            <a:ext cx="1" cy="2585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25" name="文本框 24">
            <a:extLst>
              <a:ext uri="{FF2B5EF4-FFF2-40B4-BE49-F238E27FC236}">
                <a16:creationId xmlns:a16="http://schemas.microsoft.com/office/drawing/2014/main" id="{D38C2839-2128-41A9-BD58-D42A503A5AA5}"/>
              </a:ext>
            </a:extLst>
          </p:cNvPr>
          <p:cNvSpPr txBox="1"/>
          <p:nvPr/>
        </p:nvSpPr>
        <p:spPr>
          <a:xfrm>
            <a:off x="3105344" y="4604849"/>
            <a:ext cx="2667455" cy="90365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b="1">
                <a:latin typeface="微软雅黑" panose="020B0503020204020204" pitchFamily="34" charset="-122"/>
                <a:ea typeface="微软雅黑" panose="020B0503020204020204" pitchFamily="34" charset="-122"/>
              </a:rPr>
              <a:t>机台组长：拿派工单找品质及车间主任确认，确认完后，给车间物料员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6F471B25-9E73-41BB-B724-1CDAEDFDC158}"/>
              </a:ext>
            </a:extLst>
          </p:cNvPr>
          <p:cNvCxnSpPr>
            <a:stCxn id="22" idx="2"/>
          </p:cNvCxnSpPr>
          <p:nvPr/>
        </p:nvCxnSpPr>
        <p:spPr bwMode="auto">
          <a:xfrm flipH="1">
            <a:off x="4203572" y="4292707"/>
            <a:ext cx="1" cy="3121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09303E6E-0F4E-42DE-8D66-7E3D66D4AC20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 bwMode="auto">
          <a:xfrm>
            <a:off x="4974425" y="2363605"/>
            <a:ext cx="7952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F0D7EA37-996B-4753-9B39-905A5195C2E6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 bwMode="auto">
          <a:xfrm>
            <a:off x="4967749" y="1692077"/>
            <a:ext cx="6676" cy="2826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</p:spTree>
    <p:extLst>
      <p:ext uri="{BB962C8B-B14F-4D97-AF65-F5344CB8AC3E}">
        <p14:creationId xmlns:p14="http://schemas.microsoft.com/office/powerpoint/2010/main" val="4108443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3942" y="222300"/>
            <a:ext cx="2967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模压派工单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18" y="741575"/>
            <a:ext cx="6162996" cy="0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0733294-0A0A-47CE-9C08-EF7C4894C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883285"/>
              </p:ext>
            </p:extLst>
          </p:nvPr>
        </p:nvGraphicFramePr>
        <p:xfrm>
          <a:off x="647998" y="1548059"/>
          <a:ext cx="10873205" cy="404561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69490">
                  <a:extLst>
                    <a:ext uri="{9D8B030D-6E8A-4147-A177-3AD203B41FA5}">
                      <a16:colId xmlns:a16="http://schemas.microsoft.com/office/drawing/2014/main" val="1375875027"/>
                    </a:ext>
                  </a:extLst>
                </a:gridCol>
                <a:gridCol w="790315">
                  <a:extLst>
                    <a:ext uri="{9D8B030D-6E8A-4147-A177-3AD203B41FA5}">
                      <a16:colId xmlns:a16="http://schemas.microsoft.com/office/drawing/2014/main" val="1352964059"/>
                    </a:ext>
                  </a:extLst>
                </a:gridCol>
                <a:gridCol w="632692">
                  <a:extLst>
                    <a:ext uri="{9D8B030D-6E8A-4147-A177-3AD203B41FA5}">
                      <a16:colId xmlns:a16="http://schemas.microsoft.com/office/drawing/2014/main" val="3620133205"/>
                    </a:ext>
                  </a:extLst>
                </a:gridCol>
                <a:gridCol w="632692">
                  <a:extLst>
                    <a:ext uri="{9D8B030D-6E8A-4147-A177-3AD203B41FA5}">
                      <a16:colId xmlns:a16="http://schemas.microsoft.com/office/drawing/2014/main" val="668852166"/>
                    </a:ext>
                  </a:extLst>
                </a:gridCol>
                <a:gridCol w="834069">
                  <a:extLst>
                    <a:ext uri="{9D8B030D-6E8A-4147-A177-3AD203B41FA5}">
                      <a16:colId xmlns:a16="http://schemas.microsoft.com/office/drawing/2014/main" val="1370323971"/>
                    </a:ext>
                  </a:extLst>
                </a:gridCol>
                <a:gridCol w="834069">
                  <a:extLst>
                    <a:ext uri="{9D8B030D-6E8A-4147-A177-3AD203B41FA5}">
                      <a16:colId xmlns:a16="http://schemas.microsoft.com/office/drawing/2014/main" val="1928298751"/>
                    </a:ext>
                  </a:extLst>
                </a:gridCol>
                <a:gridCol w="648720">
                  <a:extLst>
                    <a:ext uri="{9D8B030D-6E8A-4147-A177-3AD203B41FA5}">
                      <a16:colId xmlns:a16="http://schemas.microsoft.com/office/drawing/2014/main" val="3902083591"/>
                    </a:ext>
                  </a:extLst>
                </a:gridCol>
                <a:gridCol w="1158429">
                  <a:extLst>
                    <a:ext uri="{9D8B030D-6E8A-4147-A177-3AD203B41FA5}">
                      <a16:colId xmlns:a16="http://schemas.microsoft.com/office/drawing/2014/main" val="2759313853"/>
                    </a:ext>
                  </a:extLst>
                </a:gridCol>
                <a:gridCol w="834069">
                  <a:extLst>
                    <a:ext uri="{9D8B030D-6E8A-4147-A177-3AD203B41FA5}">
                      <a16:colId xmlns:a16="http://schemas.microsoft.com/office/drawing/2014/main" val="2869035476"/>
                    </a:ext>
                  </a:extLst>
                </a:gridCol>
                <a:gridCol w="787732">
                  <a:extLst>
                    <a:ext uri="{9D8B030D-6E8A-4147-A177-3AD203B41FA5}">
                      <a16:colId xmlns:a16="http://schemas.microsoft.com/office/drawing/2014/main" val="455853015"/>
                    </a:ext>
                  </a:extLst>
                </a:gridCol>
                <a:gridCol w="787732">
                  <a:extLst>
                    <a:ext uri="{9D8B030D-6E8A-4147-A177-3AD203B41FA5}">
                      <a16:colId xmlns:a16="http://schemas.microsoft.com/office/drawing/2014/main" val="2740157894"/>
                    </a:ext>
                  </a:extLst>
                </a:gridCol>
                <a:gridCol w="787732">
                  <a:extLst>
                    <a:ext uri="{9D8B030D-6E8A-4147-A177-3AD203B41FA5}">
                      <a16:colId xmlns:a16="http://schemas.microsoft.com/office/drawing/2014/main" val="2378892492"/>
                    </a:ext>
                  </a:extLst>
                </a:gridCol>
                <a:gridCol w="787732">
                  <a:extLst>
                    <a:ext uri="{9D8B030D-6E8A-4147-A177-3AD203B41FA5}">
                      <a16:colId xmlns:a16="http://schemas.microsoft.com/office/drawing/2014/main" val="1168327288"/>
                    </a:ext>
                  </a:extLst>
                </a:gridCol>
                <a:gridCol w="787732">
                  <a:extLst>
                    <a:ext uri="{9D8B030D-6E8A-4147-A177-3AD203B41FA5}">
                      <a16:colId xmlns:a16="http://schemas.microsoft.com/office/drawing/2014/main" val="3013842094"/>
                    </a:ext>
                  </a:extLst>
                </a:gridCol>
              </a:tblGrid>
              <a:tr h="42114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产线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设备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工单号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生产日期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物料编码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物料名称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规格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计划生产数量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项目名称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标准重量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投料重量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班别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模具号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生产工人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51371991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模压线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锻压机</a:t>
                      </a:r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1#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80452760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模压线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锻压机</a:t>
                      </a:r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1#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57316667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模压线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锻压机</a:t>
                      </a:r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1#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3916606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模压线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锻压机</a:t>
                      </a:r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1#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00205535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彩钢线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全自动线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61239760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彩钢线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半自动线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3902365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瓷砖线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瓷砖线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17350007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32F4B209-D3A8-41A5-AAF9-10D3AEA3CC2B}"/>
              </a:ext>
            </a:extLst>
          </p:cNvPr>
          <p:cNvSpPr txBox="1"/>
          <p:nvPr/>
        </p:nvSpPr>
        <p:spPr>
          <a:xfrm>
            <a:off x="3384302" y="883274"/>
            <a:ext cx="2016224" cy="520765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生成工单的二维码，打印到模压品的标签上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247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3942" y="222300"/>
            <a:ext cx="2967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后工序派工单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18" y="741575"/>
            <a:ext cx="6162996" cy="0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0733294-0A0A-47CE-9C08-EF7C4894C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08192"/>
              </p:ext>
            </p:extLst>
          </p:nvPr>
        </p:nvGraphicFramePr>
        <p:xfrm>
          <a:off x="647998" y="1548059"/>
          <a:ext cx="10585174" cy="404561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1217">
                  <a:extLst>
                    <a:ext uri="{9D8B030D-6E8A-4147-A177-3AD203B41FA5}">
                      <a16:colId xmlns:a16="http://schemas.microsoft.com/office/drawing/2014/main" val="3620133205"/>
                    </a:ext>
                  </a:extLst>
                </a:gridCol>
                <a:gridCol w="988690">
                  <a:extLst>
                    <a:ext uri="{9D8B030D-6E8A-4147-A177-3AD203B41FA5}">
                      <a16:colId xmlns:a16="http://schemas.microsoft.com/office/drawing/2014/main" val="3397992545"/>
                    </a:ext>
                  </a:extLst>
                </a:gridCol>
                <a:gridCol w="988690">
                  <a:extLst>
                    <a:ext uri="{9D8B030D-6E8A-4147-A177-3AD203B41FA5}">
                      <a16:colId xmlns:a16="http://schemas.microsoft.com/office/drawing/2014/main" val="668852166"/>
                    </a:ext>
                  </a:extLst>
                </a:gridCol>
                <a:gridCol w="1350488">
                  <a:extLst>
                    <a:ext uri="{9D8B030D-6E8A-4147-A177-3AD203B41FA5}">
                      <a16:colId xmlns:a16="http://schemas.microsoft.com/office/drawing/2014/main" val="1370323971"/>
                    </a:ext>
                  </a:extLst>
                </a:gridCol>
                <a:gridCol w="986895">
                  <a:extLst>
                    <a:ext uri="{9D8B030D-6E8A-4147-A177-3AD203B41FA5}">
                      <a16:colId xmlns:a16="http://schemas.microsoft.com/office/drawing/2014/main" val="3902083591"/>
                    </a:ext>
                  </a:extLst>
                </a:gridCol>
                <a:gridCol w="1350488">
                  <a:extLst>
                    <a:ext uri="{9D8B030D-6E8A-4147-A177-3AD203B41FA5}">
                      <a16:colId xmlns:a16="http://schemas.microsoft.com/office/drawing/2014/main" val="2759313853"/>
                    </a:ext>
                  </a:extLst>
                </a:gridCol>
                <a:gridCol w="980516">
                  <a:extLst>
                    <a:ext uri="{9D8B030D-6E8A-4147-A177-3AD203B41FA5}">
                      <a16:colId xmlns:a16="http://schemas.microsoft.com/office/drawing/2014/main" val="3015634775"/>
                    </a:ext>
                  </a:extLst>
                </a:gridCol>
                <a:gridCol w="980516">
                  <a:extLst>
                    <a:ext uri="{9D8B030D-6E8A-4147-A177-3AD203B41FA5}">
                      <a16:colId xmlns:a16="http://schemas.microsoft.com/office/drawing/2014/main" val="1491853384"/>
                    </a:ext>
                  </a:extLst>
                </a:gridCol>
                <a:gridCol w="980516">
                  <a:extLst>
                    <a:ext uri="{9D8B030D-6E8A-4147-A177-3AD203B41FA5}">
                      <a16:colId xmlns:a16="http://schemas.microsoft.com/office/drawing/2014/main" val="2378892492"/>
                    </a:ext>
                  </a:extLst>
                </a:gridCol>
                <a:gridCol w="1097158">
                  <a:extLst>
                    <a:ext uri="{9D8B030D-6E8A-4147-A177-3AD203B41FA5}">
                      <a16:colId xmlns:a16="http://schemas.microsoft.com/office/drawing/2014/main" val="3013842094"/>
                    </a:ext>
                  </a:extLst>
                </a:gridCol>
              </a:tblGrid>
              <a:tr h="42114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工单号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工序名称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生产日期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项目名称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规格型号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计划数量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单位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标准包装件数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班别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小组长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51371991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PCS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80452760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SET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57316667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3916606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00205535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61239760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3902365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17350007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32F4B209-D3A8-41A5-AAF9-10D3AEA3CC2B}"/>
              </a:ext>
            </a:extLst>
          </p:cNvPr>
          <p:cNvSpPr txBox="1"/>
          <p:nvPr/>
        </p:nvSpPr>
        <p:spPr>
          <a:xfrm>
            <a:off x="1008037" y="896091"/>
            <a:ext cx="9865096" cy="520765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生成工单的二维码，打印到包装的标签上，包装标签上要有楼栋、楼层、户型等信息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5C656FDA-7305-4A5E-B265-FA4D37C1E3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302" y="2844205"/>
            <a:ext cx="4640982" cy="2956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643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3942" y="222300"/>
            <a:ext cx="3960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后工序派工单</a:t>
            </a:r>
            <a:r>
              <a:rPr lang="en-US" altLang="zh-CN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完成情况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18" y="741575"/>
            <a:ext cx="6162996" cy="0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0733294-0A0A-47CE-9C08-EF7C4894C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953581"/>
              </p:ext>
            </p:extLst>
          </p:nvPr>
        </p:nvGraphicFramePr>
        <p:xfrm>
          <a:off x="647998" y="1548059"/>
          <a:ext cx="10945216" cy="40324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11191">
                  <a:extLst>
                    <a:ext uri="{9D8B030D-6E8A-4147-A177-3AD203B41FA5}">
                      <a16:colId xmlns:a16="http://schemas.microsoft.com/office/drawing/2014/main" val="3620133205"/>
                    </a:ext>
                  </a:extLst>
                </a:gridCol>
                <a:gridCol w="1022319">
                  <a:extLst>
                    <a:ext uri="{9D8B030D-6E8A-4147-A177-3AD203B41FA5}">
                      <a16:colId xmlns:a16="http://schemas.microsoft.com/office/drawing/2014/main" val="3397992545"/>
                    </a:ext>
                  </a:extLst>
                </a:gridCol>
                <a:gridCol w="1022319">
                  <a:extLst>
                    <a:ext uri="{9D8B030D-6E8A-4147-A177-3AD203B41FA5}">
                      <a16:colId xmlns:a16="http://schemas.microsoft.com/office/drawing/2014/main" val="668852166"/>
                    </a:ext>
                  </a:extLst>
                </a:gridCol>
                <a:gridCol w="1396423">
                  <a:extLst>
                    <a:ext uri="{9D8B030D-6E8A-4147-A177-3AD203B41FA5}">
                      <a16:colId xmlns:a16="http://schemas.microsoft.com/office/drawing/2014/main" val="1370323971"/>
                    </a:ext>
                  </a:extLst>
                </a:gridCol>
                <a:gridCol w="1020463">
                  <a:extLst>
                    <a:ext uri="{9D8B030D-6E8A-4147-A177-3AD203B41FA5}">
                      <a16:colId xmlns:a16="http://schemas.microsoft.com/office/drawing/2014/main" val="3902083591"/>
                    </a:ext>
                  </a:extLst>
                </a:gridCol>
                <a:gridCol w="1396423">
                  <a:extLst>
                    <a:ext uri="{9D8B030D-6E8A-4147-A177-3AD203B41FA5}">
                      <a16:colId xmlns:a16="http://schemas.microsoft.com/office/drawing/2014/main" val="2759313853"/>
                    </a:ext>
                  </a:extLst>
                </a:gridCol>
                <a:gridCol w="1013867">
                  <a:extLst>
                    <a:ext uri="{9D8B030D-6E8A-4147-A177-3AD203B41FA5}">
                      <a16:colId xmlns:a16="http://schemas.microsoft.com/office/drawing/2014/main" val="3188648974"/>
                    </a:ext>
                  </a:extLst>
                </a:gridCol>
                <a:gridCol w="1013867">
                  <a:extLst>
                    <a:ext uri="{9D8B030D-6E8A-4147-A177-3AD203B41FA5}">
                      <a16:colId xmlns:a16="http://schemas.microsoft.com/office/drawing/2014/main" val="3015634775"/>
                    </a:ext>
                  </a:extLst>
                </a:gridCol>
                <a:gridCol w="1013867">
                  <a:extLst>
                    <a:ext uri="{9D8B030D-6E8A-4147-A177-3AD203B41FA5}">
                      <a16:colId xmlns:a16="http://schemas.microsoft.com/office/drawing/2014/main" val="2378892492"/>
                    </a:ext>
                  </a:extLst>
                </a:gridCol>
                <a:gridCol w="1134477">
                  <a:extLst>
                    <a:ext uri="{9D8B030D-6E8A-4147-A177-3AD203B41FA5}">
                      <a16:colId xmlns:a16="http://schemas.microsoft.com/office/drawing/2014/main" val="3013842094"/>
                    </a:ext>
                  </a:extLst>
                </a:gridCol>
              </a:tblGrid>
              <a:tr h="42114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工单号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工序名称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生产日期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项目名称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规格型号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计划数量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完成数量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单位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班别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小组长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51371991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PCS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80452760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SET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57316667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3916606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00205535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61239760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3902365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17350007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32F4B209-D3A8-41A5-AAF9-10D3AEA3CC2B}"/>
              </a:ext>
            </a:extLst>
          </p:cNvPr>
          <p:cNvSpPr txBox="1"/>
          <p:nvPr/>
        </p:nvSpPr>
        <p:spPr>
          <a:xfrm>
            <a:off x="3384302" y="883274"/>
            <a:ext cx="4896544" cy="520765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>
                <a:latin typeface="微软雅黑" panose="020B0503020204020204" pitchFamily="34" charset="-122"/>
                <a:ea typeface="微软雅黑" panose="020B0503020204020204" pitchFamily="34" charset="-122"/>
              </a:rPr>
              <a:t>生成工单的二维码，打印到包装的标签上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7351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3942" y="222300"/>
            <a:ext cx="2967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车间看</a:t>
            </a:r>
            <a:r>
              <a:rPr lang="zh-CN" altLang="en-US" sz="24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板</a:t>
            </a: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18" y="741575"/>
            <a:ext cx="6162996" cy="0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E0733294-0A0A-47CE-9C08-EF7C4894C9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972380"/>
              </p:ext>
            </p:extLst>
          </p:nvPr>
        </p:nvGraphicFramePr>
        <p:xfrm>
          <a:off x="647998" y="1548059"/>
          <a:ext cx="11017227" cy="40324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14113">
                  <a:extLst>
                    <a:ext uri="{9D8B030D-6E8A-4147-A177-3AD203B41FA5}">
                      <a16:colId xmlns:a16="http://schemas.microsoft.com/office/drawing/2014/main" val="1375875027"/>
                    </a:ext>
                  </a:extLst>
                </a:gridCol>
                <a:gridCol w="991016">
                  <a:extLst>
                    <a:ext uri="{9D8B030D-6E8A-4147-A177-3AD203B41FA5}">
                      <a16:colId xmlns:a16="http://schemas.microsoft.com/office/drawing/2014/main" val="1352964059"/>
                    </a:ext>
                  </a:extLst>
                </a:gridCol>
                <a:gridCol w="1226826">
                  <a:extLst>
                    <a:ext uri="{9D8B030D-6E8A-4147-A177-3AD203B41FA5}">
                      <a16:colId xmlns:a16="http://schemas.microsoft.com/office/drawing/2014/main" val="668852166"/>
                    </a:ext>
                  </a:extLst>
                </a:gridCol>
                <a:gridCol w="1265287">
                  <a:extLst>
                    <a:ext uri="{9D8B030D-6E8A-4147-A177-3AD203B41FA5}">
                      <a16:colId xmlns:a16="http://schemas.microsoft.com/office/drawing/2014/main" val="2262024857"/>
                    </a:ext>
                  </a:extLst>
                </a:gridCol>
                <a:gridCol w="1265287">
                  <a:extLst>
                    <a:ext uri="{9D8B030D-6E8A-4147-A177-3AD203B41FA5}">
                      <a16:colId xmlns:a16="http://schemas.microsoft.com/office/drawing/2014/main" val="3868758700"/>
                    </a:ext>
                  </a:extLst>
                </a:gridCol>
                <a:gridCol w="1809242">
                  <a:extLst>
                    <a:ext uri="{9D8B030D-6E8A-4147-A177-3AD203B41FA5}">
                      <a16:colId xmlns:a16="http://schemas.microsoft.com/office/drawing/2014/main" val="1370323971"/>
                    </a:ext>
                  </a:extLst>
                </a:gridCol>
                <a:gridCol w="947294">
                  <a:extLst>
                    <a:ext uri="{9D8B030D-6E8A-4147-A177-3AD203B41FA5}">
                      <a16:colId xmlns:a16="http://schemas.microsoft.com/office/drawing/2014/main" val="3902083591"/>
                    </a:ext>
                  </a:extLst>
                </a:gridCol>
                <a:gridCol w="859852">
                  <a:extLst>
                    <a:ext uri="{9D8B030D-6E8A-4147-A177-3AD203B41FA5}">
                      <a16:colId xmlns:a16="http://schemas.microsoft.com/office/drawing/2014/main" val="2759313853"/>
                    </a:ext>
                  </a:extLst>
                </a:gridCol>
                <a:gridCol w="859852">
                  <a:extLst>
                    <a:ext uri="{9D8B030D-6E8A-4147-A177-3AD203B41FA5}">
                      <a16:colId xmlns:a16="http://schemas.microsoft.com/office/drawing/2014/main" val="2869035476"/>
                    </a:ext>
                  </a:extLst>
                </a:gridCol>
                <a:gridCol w="1078458">
                  <a:extLst>
                    <a:ext uri="{9D8B030D-6E8A-4147-A177-3AD203B41FA5}">
                      <a16:colId xmlns:a16="http://schemas.microsoft.com/office/drawing/2014/main" val="2378892492"/>
                    </a:ext>
                  </a:extLst>
                </a:gridCol>
              </a:tblGrid>
              <a:tr h="42114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产线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设备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状态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项目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产品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排产量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实际产出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待完成数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不良数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良品率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51371991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模压线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锻压机</a:t>
                      </a:r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1#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绿灯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220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91 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80452760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模压线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锻压机</a:t>
                      </a:r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1#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红灯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220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9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92 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57316667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模压线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锻压机</a:t>
                      </a:r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2#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220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100 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53916606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模压线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锻压机</a:t>
                      </a:r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3#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220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6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95 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800205535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彩钢线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全自动线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220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3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97 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861239760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彩钢线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半自动线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220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99 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3902365"/>
                  </a:ext>
                </a:extLst>
              </a:tr>
              <a:tr h="5158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瓷砖线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瓷砖线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220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110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5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95 </a:t>
                      </a:r>
                      <a:endParaRPr lang="en-US" altLang="zh-CN" sz="14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1735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067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43942" y="222300"/>
            <a:ext cx="29671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模压线机台看板</a:t>
            </a:r>
            <a:endParaRPr lang="zh-CN" altLang="en-US" sz="24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18" y="741575"/>
            <a:ext cx="6162996" cy="0"/>
          </a:xfrm>
          <a:prstGeom prst="line">
            <a:avLst/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" name="矩形 4">
            <a:extLst>
              <a:ext uri="{FF2B5EF4-FFF2-40B4-BE49-F238E27FC236}">
                <a16:creationId xmlns:a16="http://schemas.microsoft.com/office/drawing/2014/main" id="{8BBE8318-86F1-49F9-8F09-A9FE0AEDEDAA}"/>
              </a:ext>
            </a:extLst>
          </p:cNvPr>
          <p:cNvSpPr/>
          <p:nvPr/>
        </p:nvSpPr>
        <p:spPr bwMode="auto">
          <a:xfrm>
            <a:off x="684002" y="1260029"/>
            <a:ext cx="11269252" cy="453650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10">
            <a:extLst>
              <a:ext uri="{FF2B5EF4-FFF2-40B4-BE49-F238E27FC236}">
                <a16:creationId xmlns:a16="http://schemas.microsoft.com/office/drawing/2014/main" id="{B84D7772-668E-47D5-B66E-417A2141DEEA}"/>
              </a:ext>
            </a:extLst>
          </p:cNvPr>
          <p:cNvSpPr txBox="1"/>
          <p:nvPr/>
        </p:nvSpPr>
        <p:spPr>
          <a:xfrm>
            <a:off x="720006" y="1404045"/>
            <a:ext cx="1394075" cy="379730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模压线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1#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机台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10">
            <a:extLst>
              <a:ext uri="{FF2B5EF4-FFF2-40B4-BE49-F238E27FC236}">
                <a16:creationId xmlns:a16="http://schemas.microsoft.com/office/drawing/2014/main" id="{DE7BC06A-EBC4-42BB-A210-F2B365B74ED5}"/>
              </a:ext>
            </a:extLst>
          </p:cNvPr>
          <p:cNvSpPr txBox="1"/>
          <p:nvPr/>
        </p:nvSpPr>
        <p:spPr>
          <a:xfrm>
            <a:off x="2052154" y="1404045"/>
            <a:ext cx="1872208" cy="379730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日期</a:t>
            </a: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2020-5-27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>
            <a:extLst>
              <a:ext uri="{FF2B5EF4-FFF2-40B4-BE49-F238E27FC236}">
                <a16:creationId xmlns:a16="http://schemas.microsoft.com/office/drawing/2014/main" id="{BB53F692-0B3B-4C08-9F44-0CE46EA2648C}"/>
              </a:ext>
            </a:extLst>
          </p:cNvPr>
          <p:cNvCxnSpPr/>
          <p:nvPr/>
        </p:nvCxnSpPr>
        <p:spPr bwMode="auto">
          <a:xfrm>
            <a:off x="828018" y="1908101"/>
            <a:ext cx="1078813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矩形 14">
            <a:extLst>
              <a:ext uri="{FF2B5EF4-FFF2-40B4-BE49-F238E27FC236}">
                <a16:creationId xmlns:a16="http://schemas.microsoft.com/office/drawing/2014/main" id="{91A0FFAA-B603-4A21-8FE5-3522D8F055B8}"/>
              </a:ext>
            </a:extLst>
          </p:cNvPr>
          <p:cNvSpPr/>
          <p:nvPr/>
        </p:nvSpPr>
        <p:spPr>
          <a:xfrm>
            <a:off x="1349612" y="2051000"/>
            <a:ext cx="1745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>
                <a:latin typeface="Microsoft YaHei Light" panose="020B0502040204020203" pitchFamily="34" charset="-122"/>
                <a:ea typeface="Microsoft YaHei Light" panose="020B0502040204020203" pitchFamily="34" charset="-122"/>
              </a:rPr>
              <a:t>JOB1903157317</a:t>
            </a:r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6C1BDDC2-4ADB-426B-B551-6A900716DCC6}"/>
              </a:ext>
            </a:extLst>
          </p:cNvPr>
          <p:cNvSpPr/>
          <p:nvPr/>
        </p:nvSpPr>
        <p:spPr>
          <a:xfrm>
            <a:off x="3193497" y="2051000"/>
            <a:ext cx="1749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/>
              <a:t>B03300410002</a:t>
            </a:r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702F026D-9CCE-4DF3-825C-3C1EE3492B31}"/>
              </a:ext>
            </a:extLst>
          </p:cNvPr>
          <p:cNvSpPr/>
          <p:nvPr/>
        </p:nvSpPr>
        <p:spPr>
          <a:xfrm>
            <a:off x="6241313" y="2051000"/>
            <a:ext cx="2095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/>
              <a:t>SMC</a:t>
            </a:r>
            <a:r>
              <a:rPr lang="zh-CN" altLang="en-US"/>
              <a:t>模压支架（</a:t>
            </a:r>
            <a:r>
              <a:rPr lang="en-US" altLang="zh-CN"/>
              <a:t>R)</a:t>
            </a:r>
            <a:endParaRPr lang="zh-CN" altLang="en-US"/>
          </a:p>
        </p:txBody>
      </p:sp>
      <p:sp>
        <p:nvSpPr>
          <p:cNvPr id="18" name="TextBox 39">
            <a:extLst>
              <a:ext uri="{FF2B5EF4-FFF2-40B4-BE49-F238E27FC236}">
                <a16:creationId xmlns:a16="http://schemas.microsoft.com/office/drawing/2014/main" id="{98C3D56C-1DD8-4638-AD58-9A8F59F1AAB3}"/>
              </a:ext>
            </a:extLst>
          </p:cNvPr>
          <p:cNvSpPr txBox="1"/>
          <p:nvPr/>
        </p:nvSpPr>
        <p:spPr>
          <a:xfrm>
            <a:off x="7086116" y="1360725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上一个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40">
            <a:extLst>
              <a:ext uri="{FF2B5EF4-FFF2-40B4-BE49-F238E27FC236}">
                <a16:creationId xmlns:a16="http://schemas.microsoft.com/office/drawing/2014/main" id="{B2519ADA-38E0-493A-80A7-003685C29D4A}"/>
              </a:ext>
            </a:extLst>
          </p:cNvPr>
          <p:cNvSpPr txBox="1"/>
          <p:nvPr/>
        </p:nvSpPr>
        <p:spPr>
          <a:xfrm>
            <a:off x="8144935" y="1360725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下一个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E736F461-943D-4D84-BE4A-090C55ADCD74}"/>
              </a:ext>
            </a:extLst>
          </p:cNvPr>
          <p:cNvSpPr txBox="1"/>
          <p:nvPr/>
        </p:nvSpPr>
        <p:spPr>
          <a:xfrm>
            <a:off x="1468263" y="2629306"/>
            <a:ext cx="2062346" cy="504049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排产数：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121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D3590017-251A-455B-AD56-5B24E71886B2}"/>
              </a:ext>
            </a:extLst>
          </p:cNvPr>
          <p:cNvSpPr txBox="1"/>
          <p:nvPr/>
        </p:nvSpPr>
        <p:spPr>
          <a:xfrm>
            <a:off x="3440290" y="2621795"/>
            <a:ext cx="2062346" cy="504049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已生产数：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C80136A5-07E7-47A5-A099-22C75A4A86EC}"/>
              </a:ext>
            </a:extLst>
          </p:cNvPr>
          <p:cNvSpPr txBox="1"/>
          <p:nvPr/>
        </p:nvSpPr>
        <p:spPr>
          <a:xfrm>
            <a:off x="7691434" y="2629306"/>
            <a:ext cx="2062346" cy="504049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不良数：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AB5988CB-CBC3-4F6A-A113-83EE8D5B34E3}"/>
              </a:ext>
            </a:extLst>
          </p:cNvPr>
          <p:cNvSpPr txBox="1"/>
          <p:nvPr/>
        </p:nvSpPr>
        <p:spPr>
          <a:xfrm>
            <a:off x="9432974" y="2629306"/>
            <a:ext cx="1643361" cy="504049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合格率：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100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EE5C8116-B316-4B6A-B3CE-43A9ED762256}"/>
              </a:ext>
            </a:extLst>
          </p:cNvPr>
          <p:cNvCxnSpPr/>
          <p:nvPr/>
        </p:nvCxnSpPr>
        <p:spPr bwMode="auto">
          <a:xfrm>
            <a:off x="762541" y="3276253"/>
            <a:ext cx="10788137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01E7B877-ABBE-4E06-B4E9-C05168AF72CE}"/>
              </a:ext>
            </a:extLst>
          </p:cNvPr>
          <p:cNvCxnSpPr/>
          <p:nvPr/>
        </p:nvCxnSpPr>
        <p:spPr bwMode="auto">
          <a:xfrm>
            <a:off x="1188058" y="1980109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" name="文本框 10">
            <a:extLst>
              <a:ext uri="{FF2B5EF4-FFF2-40B4-BE49-F238E27FC236}">
                <a16:creationId xmlns:a16="http://schemas.microsoft.com/office/drawing/2014/main" id="{279570C5-0599-482D-8AEE-3E11C0424079}"/>
              </a:ext>
            </a:extLst>
          </p:cNvPr>
          <p:cNvSpPr txBox="1"/>
          <p:nvPr/>
        </p:nvSpPr>
        <p:spPr>
          <a:xfrm>
            <a:off x="762541" y="2233716"/>
            <a:ext cx="437926" cy="644915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工</a:t>
            </a:r>
            <a:endParaRPr lang="en-US" altLang="zh-CN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单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10">
            <a:extLst>
              <a:ext uri="{FF2B5EF4-FFF2-40B4-BE49-F238E27FC236}">
                <a16:creationId xmlns:a16="http://schemas.microsoft.com/office/drawing/2014/main" id="{2C989C30-28A5-42D2-A910-70568A461AC7}"/>
              </a:ext>
            </a:extLst>
          </p:cNvPr>
          <p:cNvSpPr txBox="1"/>
          <p:nvPr/>
        </p:nvSpPr>
        <p:spPr>
          <a:xfrm>
            <a:off x="756010" y="4054125"/>
            <a:ext cx="437926" cy="644915"/>
          </a:xfrm>
          <a:prstGeom prst="rect">
            <a:avLst/>
          </a:prstGeom>
          <a:noFill/>
        </p:spPr>
        <p:txBody>
          <a:bodyPr wrap="none" rtlCol="0" anchor="ctr"/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材</a:t>
            </a:r>
            <a:endParaRPr lang="en-US" altLang="zh-CN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料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31A3A989-BE42-40B3-83D8-84DBAF8218E4}"/>
              </a:ext>
            </a:extLst>
          </p:cNvPr>
          <p:cNvCxnSpPr/>
          <p:nvPr/>
        </p:nvCxnSpPr>
        <p:spPr bwMode="auto">
          <a:xfrm>
            <a:off x="1205329" y="3739851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graphicFrame>
        <p:nvGraphicFramePr>
          <p:cNvPr id="34" name="表格 33">
            <a:extLst>
              <a:ext uri="{FF2B5EF4-FFF2-40B4-BE49-F238E27FC236}">
                <a16:creationId xmlns:a16="http://schemas.microsoft.com/office/drawing/2014/main" id="{92A3CF43-987D-4B7A-8E87-3015A2998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562769"/>
              </p:ext>
            </p:extLst>
          </p:nvPr>
        </p:nvGraphicFramePr>
        <p:xfrm>
          <a:off x="1368078" y="3629732"/>
          <a:ext cx="3337563" cy="174354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06141">
                  <a:extLst>
                    <a:ext uri="{9D8B030D-6E8A-4147-A177-3AD203B41FA5}">
                      <a16:colId xmlns:a16="http://schemas.microsoft.com/office/drawing/2014/main" val="4126183843"/>
                    </a:ext>
                  </a:extLst>
                </a:gridCol>
                <a:gridCol w="2231422">
                  <a:extLst>
                    <a:ext uri="{9D8B030D-6E8A-4147-A177-3AD203B41FA5}">
                      <a16:colId xmlns:a16="http://schemas.microsoft.com/office/drawing/2014/main" val="405625767"/>
                    </a:ext>
                  </a:extLst>
                </a:gridCol>
              </a:tblGrid>
              <a:tr h="43588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>
                          <a:effectLst/>
                        </a:rPr>
                        <a:t>材料编号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>
                          <a:effectLst/>
                        </a:rPr>
                        <a:t>批次条码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79018003"/>
                  </a:ext>
                </a:extLst>
              </a:tr>
              <a:tr h="43588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>
                          <a:effectLst/>
                        </a:rPr>
                        <a:t>　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>
                          <a:effectLst/>
                        </a:rPr>
                        <a:t>　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40429835"/>
                  </a:ext>
                </a:extLst>
              </a:tr>
              <a:tr h="43588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>
                          <a:effectLst/>
                        </a:rPr>
                        <a:t>　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>
                          <a:effectLst/>
                        </a:rPr>
                        <a:t>　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30758991"/>
                  </a:ext>
                </a:extLst>
              </a:tr>
              <a:tr h="43588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>
                          <a:effectLst/>
                        </a:rPr>
                        <a:t>　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u="none" strike="noStrike">
                          <a:effectLst/>
                        </a:rPr>
                        <a:t>　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46653513"/>
                  </a:ext>
                </a:extLst>
              </a:tr>
            </a:tbl>
          </a:graphicData>
        </a:graphic>
      </p:graphicFrame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7724CD5F-3B85-4C2F-85A8-F93A5EF5E359}"/>
              </a:ext>
            </a:extLst>
          </p:cNvPr>
          <p:cNvCxnSpPr/>
          <p:nvPr/>
        </p:nvCxnSpPr>
        <p:spPr bwMode="auto">
          <a:xfrm>
            <a:off x="7805329" y="3765496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6" name="文本框 35">
            <a:extLst>
              <a:ext uri="{FF2B5EF4-FFF2-40B4-BE49-F238E27FC236}">
                <a16:creationId xmlns:a16="http://schemas.microsoft.com/office/drawing/2014/main" id="{A22A32A3-99B8-4C51-BEC6-5DB8AF5698F3}"/>
              </a:ext>
            </a:extLst>
          </p:cNvPr>
          <p:cNvSpPr txBox="1"/>
          <p:nvPr/>
        </p:nvSpPr>
        <p:spPr>
          <a:xfrm>
            <a:off x="10480141" y="1181948"/>
            <a:ext cx="1290514" cy="792088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班次：早班</a:t>
            </a:r>
            <a:endParaRPr lang="en-US" altLang="zh-CN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人员：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88FC804C-1D9F-4723-AC03-C4CDA84C76E0}"/>
              </a:ext>
            </a:extLst>
          </p:cNvPr>
          <p:cNvCxnSpPr/>
          <p:nvPr/>
        </p:nvCxnSpPr>
        <p:spPr bwMode="auto">
          <a:xfrm>
            <a:off x="4824462" y="3739851"/>
            <a:ext cx="0" cy="10801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3F45604B-1BED-4625-A3AA-2A24BB8A7B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355564"/>
              </p:ext>
            </p:extLst>
          </p:nvPr>
        </p:nvGraphicFramePr>
        <p:xfrm>
          <a:off x="4943283" y="3564285"/>
          <a:ext cx="2711497" cy="20882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5238">
                  <a:extLst>
                    <a:ext uri="{9D8B030D-6E8A-4147-A177-3AD203B41FA5}">
                      <a16:colId xmlns:a16="http://schemas.microsoft.com/office/drawing/2014/main" val="2203538732"/>
                    </a:ext>
                  </a:extLst>
                </a:gridCol>
                <a:gridCol w="1061021">
                  <a:extLst>
                    <a:ext uri="{9D8B030D-6E8A-4147-A177-3AD203B41FA5}">
                      <a16:colId xmlns:a16="http://schemas.microsoft.com/office/drawing/2014/main" val="3725888553"/>
                    </a:ext>
                  </a:extLst>
                </a:gridCol>
                <a:gridCol w="825238">
                  <a:extLst>
                    <a:ext uri="{9D8B030D-6E8A-4147-A177-3AD203B41FA5}">
                      <a16:colId xmlns:a16="http://schemas.microsoft.com/office/drawing/2014/main" val="184750302"/>
                    </a:ext>
                  </a:extLst>
                </a:gridCol>
              </a:tblGrid>
              <a:tr h="34803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序号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重量（</a:t>
                      </a:r>
                      <a:r>
                        <a:rPr 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KG）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偏差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46285070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46452378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35829496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20973761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14825090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51995436"/>
                  </a:ext>
                </a:extLst>
              </a:tr>
            </a:tbl>
          </a:graphicData>
        </a:graphic>
      </p:graphicFrame>
      <p:sp>
        <p:nvSpPr>
          <p:cNvPr id="30" name="文本框 10">
            <a:extLst>
              <a:ext uri="{FF2B5EF4-FFF2-40B4-BE49-F238E27FC236}">
                <a16:creationId xmlns:a16="http://schemas.microsoft.com/office/drawing/2014/main" id="{A1A2A658-E9FA-47CF-ACE4-C32A1AB4BACE}"/>
              </a:ext>
            </a:extLst>
          </p:cNvPr>
          <p:cNvSpPr txBox="1"/>
          <p:nvPr/>
        </p:nvSpPr>
        <p:spPr>
          <a:xfrm>
            <a:off x="5453217" y="4234858"/>
            <a:ext cx="1762058" cy="379730"/>
          </a:xfrm>
          <a:prstGeom prst="rect">
            <a:avLst/>
          </a:prstGeom>
          <a:solidFill>
            <a:srgbClr val="FFFF00"/>
          </a:solidFill>
        </p:spPr>
        <p:txBody>
          <a:bodyPr wrap="none" rtlCol="0" anchor="ctr"/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数据来源于电子秤</a:t>
            </a:r>
            <a:endParaRPr lang="zh-CN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04383C6F-5518-4515-BA15-26FA63E12668}"/>
              </a:ext>
            </a:extLst>
          </p:cNvPr>
          <p:cNvSpPr txBox="1"/>
          <p:nvPr/>
        </p:nvSpPr>
        <p:spPr>
          <a:xfrm>
            <a:off x="9360966" y="2051000"/>
            <a:ext cx="1992853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</a:lstStyle>
          <a:p>
            <a:r>
              <a:rPr lang="zh-CN" altLang="en-US"/>
              <a:t>标准重量：</a:t>
            </a:r>
            <a:r>
              <a:rPr lang="en-US" altLang="zh-CN"/>
              <a:t>2.3KG</a:t>
            </a:r>
            <a:endParaRPr lang="zh-CN" altLang="en-US" dirty="0"/>
          </a:p>
        </p:txBody>
      </p:sp>
      <p:sp>
        <p:nvSpPr>
          <p:cNvPr id="32" name="TextBox 40">
            <a:extLst>
              <a:ext uri="{FF2B5EF4-FFF2-40B4-BE49-F238E27FC236}">
                <a16:creationId xmlns:a16="http://schemas.microsoft.com/office/drawing/2014/main" id="{E1D5EC34-C366-4884-B5BE-2D0875273757}"/>
              </a:ext>
            </a:extLst>
          </p:cNvPr>
          <p:cNvSpPr txBox="1"/>
          <p:nvPr/>
        </p:nvSpPr>
        <p:spPr>
          <a:xfrm>
            <a:off x="4350074" y="1360725"/>
            <a:ext cx="568980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开工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TextBox 40">
            <a:extLst>
              <a:ext uri="{FF2B5EF4-FFF2-40B4-BE49-F238E27FC236}">
                <a16:creationId xmlns:a16="http://schemas.microsoft.com/office/drawing/2014/main" id="{5513C737-334B-444D-94FF-9F9E20CD72B1}"/>
              </a:ext>
            </a:extLst>
          </p:cNvPr>
          <p:cNvSpPr txBox="1"/>
          <p:nvPr/>
        </p:nvSpPr>
        <p:spPr>
          <a:xfrm>
            <a:off x="5235209" y="1360725"/>
            <a:ext cx="597365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完工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8" name="表格 37">
            <a:extLst>
              <a:ext uri="{FF2B5EF4-FFF2-40B4-BE49-F238E27FC236}">
                <a16:creationId xmlns:a16="http://schemas.microsoft.com/office/drawing/2014/main" id="{A3E11696-A252-491B-AD8F-3D8C1EDBA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521229"/>
              </p:ext>
            </p:extLst>
          </p:nvPr>
        </p:nvGraphicFramePr>
        <p:xfrm>
          <a:off x="7955879" y="3559303"/>
          <a:ext cx="2845247" cy="209320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89845">
                  <a:extLst>
                    <a:ext uri="{9D8B030D-6E8A-4147-A177-3AD203B41FA5}">
                      <a16:colId xmlns:a16="http://schemas.microsoft.com/office/drawing/2014/main" val="2203538732"/>
                    </a:ext>
                  </a:extLst>
                </a:gridCol>
                <a:gridCol w="1068902">
                  <a:extLst>
                    <a:ext uri="{9D8B030D-6E8A-4147-A177-3AD203B41FA5}">
                      <a16:colId xmlns:a16="http://schemas.microsoft.com/office/drawing/2014/main" val="3725888553"/>
                    </a:ext>
                  </a:extLst>
                </a:gridCol>
                <a:gridCol w="886500">
                  <a:extLst>
                    <a:ext uri="{9D8B030D-6E8A-4147-A177-3AD203B41FA5}">
                      <a16:colId xmlns:a16="http://schemas.microsoft.com/office/drawing/2014/main" val="1162133690"/>
                    </a:ext>
                  </a:extLst>
                </a:gridCol>
              </a:tblGrid>
              <a:tr h="353019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时间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上模温度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下模温度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46285070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846452378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235829496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20973761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114825090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>
                          <a:effectLst/>
                          <a:latin typeface="Microsoft YaHei Light" panose="020B0502040204020203" pitchFamily="34" charset="-122"/>
                          <a:ea typeface="Microsoft YaHei Light" panose="020B0502040204020203" pitchFamily="34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Microsoft YaHei Light" panose="020B0502040204020203" pitchFamily="34" charset="-122"/>
                        <a:ea typeface="Microsoft YaHei Light" panose="020B0502040204020203" pitchFamily="34" charset="-122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51995436"/>
                  </a:ext>
                </a:extLst>
              </a:tr>
            </a:tbl>
          </a:graphicData>
        </a:graphic>
      </p:graphicFrame>
      <p:sp>
        <p:nvSpPr>
          <p:cNvPr id="39" name="文本框 38">
            <a:extLst>
              <a:ext uri="{FF2B5EF4-FFF2-40B4-BE49-F238E27FC236}">
                <a16:creationId xmlns:a16="http://schemas.microsoft.com/office/drawing/2014/main" id="{5113D7D3-3630-4428-A61A-EF0EB6174DBD}"/>
              </a:ext>
            </a:extLst>
          </p:cNvPr>
          <p:cNvSpPr txBox="1"/>
          <p:nvPr/>
        </p:nvSpPr>
        <p:spPr>
          <a:xfrm>
            <a:off x="5551891" y="2615942"/>
            <a:ext cx="2062346" cy="504049"/>
          </a:xfrm>
          <a:prstGeom prst="rect">
            <a:avLst/>
          </a:prstGeom>
          <a:noFill/>
        </p:spPr>
        <p:txBody>
          <a:bodyPr wrap="none" rtlCol="0" anchor="ctr">
            <a:normAutofit/>
          </a:bodyPr>
          <a:lstStyle/>
          <a:p>
            <a:pPr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rPr>
              <a:t>合格数：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TextBox 40">
            <a:extLst>
              <a:ext uri="{FF2B5EF4-FFF2-40B4-BE49-F238E27FC236}">
                <a16:creationId xmlns:a16="http://schemas.microsoft.com/office/drawing/2014/main" id="{AC32B6D0-5C3F-43DA-BCF1-4FB60C2FEDB6}"/>
              </a:ext>
            </a:extLst>
          </p:cNvPr>
          <p:cNvSpPr txBox="1"/>
          <p:nvPr/>
        </p:nvSpPr>
        <p:spPr>
          <a:xfrm>
            <a:off x="9203753" y="1360725"/>
            <a:ext cx="916348" cy="38779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催检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180A2CF-FEDA-42C9-9187-4A32C0F6CC45}"/>
              </a:ext>
            </a:extLst>
          </p:cNvPr>
          <p:cNvSpPr txBox="1"/>
          <p:nvPr/>
        </p:nvSpPr>
        <p:spPr>
          <a:xfrm>
            <a:off x="10839195" y="3488709"/>
            <a:ext cx="962062" cy="75570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TextBox 40">
            <a:extLst>
              <a:ext uri="{FF2B5EF4-FFF2-40B4-BE49-F238E27FC236}">
                <a16:creationId xmlns:a16="http://schemas.microsoft.com/office/drawing/2014/main" id="{CD7B1A97-97E0-481E-B5C8-EF167ECE8E49}"/>
              </a:ext>
            </a:extLst>
          </p:cNvPr>
          <p:cNvSpPr txBox="1"/>
          <p:nvPr/>
        </p:nvSpPr>
        <p:spPr>
          <a:xfrm>
            <a:off x="10839195" y="4228765"/>
            <a:ext cx="962062" cy="75570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B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TextBox 40">
            <a:extLst>
              <a:ext uri="{FF2B5EF4-FFF2-40B4-BE49-F238E27FC236}">
                <a16:creationId xmlns:a16="http://schemas.microsoft.com/office/drawing/2014/main" id="{ADD339EA-D9E6-4138-84F5-F4EF63BC1D5C}"/>
              </a:ext>
            </a:extLst>
          </p:cNvPr>
          <p:cNvSpPr txBox="1"/>
          <p:nvPr/>
        </p:nvSpPr>
        <p:spPr>
          <a:xfrm>
            <a:off x="10839195" y="4968821"/>
            <a:ext cx="962062" cy="75570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 anchor="ctr">
            <a:normAutofit/>
          </a:bodyPr>
          <a:lstStyle/>
          <a:p>
            <a:pPr algn="ctr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18188782"/>
      </p:ext>
    </p:extLst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  <a:txDef>
      <a:spPr>
        <a:noFill/>
      </a:spPr>
      <a:bodyPr wrap="none" rtlCol="0" anchor="ctr">
        <a:normAutofit/>
      </a:bodyPr>
      <a:lstStyle>
        <a:defPPr algn="ctr" eaLnBrk="1" fontAlgn="auto" hangingPunct="1">
          <a:lnSpc>
            <a:spcPct val="110000"/>
          </a:lnSpc>
          <a:spcBef>
            <a:spcPts val="0"/>
          </a:spcBef>
          <a:spcAft>
            <a:spcPts val="0"/>
          </a:spcAft>
          <a:defRPr sz="1400" dirty="0" smtClean="0"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</TotalTime>
  <Words>1062</Words>
  <Application>Microsoft Office PowerPoint</Application>
  <PresentationFormat>自定义</PresentationFormat>
  <Paragraphs>503</Paragraphs>
  <Slides>15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9" baseType="lpstr">
      <vt:lpstr>Microsoft YaHei Light</vt:lpstr>
      <vt:lpstr>微软雅黑</vt:lpstr>
      <vt:lpstr>Arial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76769099@qq.com</cp:lastModifiedBy>
  <cp:revision>3064</cp:revision>
  <dcterms:created xsi:type="dcterms:W3CDTF">2015-08-08T13:36:00Z</dcterms:created>
  <dcterms:modified xsi:type="dcterms:W3CDTF">2020-07-21T07:48:02Z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2052-10.1.0.7245</vt:lpwstr>
  </property>
</Properties>
</file>